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12192000"/>
  <p:notesSz cx="6858000" cy="9144000"/>
  <p:embeddedFontLst>
    <p:embeddedFont>
      <p:font typeface="Arial Narrow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D845476-82B7-4064-973E-7A64AC0CBBE2}">
  <a:tblStyle styleId="{6D845476-82B7-4064-973E-7A64AC0CBBE2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9E6E6"/>
          </a:solidFill>
        </a:fill>
      </a:tcStyle>
    </a:wholeTbl>
    <a:band1H>
      <a:tcTxStyle/>
      <a:tcStyle>
        <a:fill>
          <a:solidFill>
            <a:srgbClr val="F2CACA"/>
          </a:solidFill>
        </a:fill>
      </a:tcStyle>
    </a:band1H>
    <a:band2H>
      <a:tcTxStyle/>
    </a:band2H>
    <a:band1V>
      <a:tcTxStyle/>
      <a:tcStyle>
        <a:fill>
          <a:solidFill>
            <a:srgbClr val="F2CACA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alNarrow-italic.fntdata"/><Relationship Id="rId20" Type="http://schemas.openxmlformats.org/officeDocument/2006/relationships/slide" Target="slides/slide15.xml"/><Relationship Id="rId41" Type="http://schemas.openxmlformats.org/officeDocument/2006/relationships/font" Target="fonts/ArialNarrow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ArialNarrow-bold.fntdata"/><Relationship Id="rId16" Type="http://schemas.openxmlformats.org/officeDocument/2006/relationships/slide" Target="slides/slide11.xml"/><Relationship Id="rId38" Type="http://schemas.openxmlformats.org/officeDocument/2006/relationships/font" Target="fonts/ArialNarrow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spcBef>
                <a:spcPts val="0"/>
              </a:spcBef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/>
              <a:t>Zach</a:t>
            </a:r>
          </a:p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33" name="Shape 13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56" name="Shape 15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84" name="Shape 18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94" name="Shape 19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Charles</a:t>
            </a:r>
          </a:p>
        </p:txBody>
      </p:sp>
      <p:sp>
        <p:nvSpPr>
          <p:cNvPr id="200" name="Shape 20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Charles</a:t>
            </a:r>
          </a:p>
        </p:txBody>
      </p:sp>
      <p:sp>
        <p:nvSpPr>
          <p:cNvPr id="210" name="Shape 21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Charles</a:t>
            </a:r>
          </a:p>
        </p:txBody>
      </p:sp>
      <p:sp>
        <p:nvSpPr>
          <p:cNvPr id="216" name="Shape 216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5" name="Shape 23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Zach</a:t>
            </a:r>
          </a:p>
        </p:txBody>
      </p:sp>
      <p:sp>
        <p:nvSpPr>
          <p:cNvPr id="52" name="Shape 5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Jordan</a:t>
            </a:r>
          </a:p>
        </p:txBody>
      </p:sp>
      <p:sp>
        <p:nvSpPr>
          <p:cNvPr id="282" name="Shape 282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Jordan</a:t>
            </a:r>
          </a:p>
        </p:txBody>
      </p:sp>
      <p:sp>
        <p:nvSpPr>
          <p:cNvPr id="289" name="Shape 28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Jordan</a:t>
            </a:r>
          </a:p>
        </p:txBody>
      </p:sp>
      <p:sp>
        <p:nvSpPr>
          <p:cNvPr id="295" name="Shape 295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Jordan</a:t>
            </a:r>
          </a:p>
        </p:txBody>
      </p:sp>
      <p:sp>
        <p:nvSpPr>
          <p:cNvPr id="301" name="Shape 301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Jordan</a:t>
            </a:r>
          </a:p>
        </p:txBody>
      </p:sp>
      <p:sp>
        <p:nvSpPr>
          <p:cNvPr id="307" name="Shape 30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Zach</a:t>
            </a:r>
          </a:p>
        </p:txBody>
      </p:sp>
      <p:sp>
        <p:nvSpPr>
          <p:cNvPr id="60" name="Shape 60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/>
              <a:t>Jordan</a:t>
            </a:r>
          </a:p>
        </p:txBody>
      </p:sp>
      <p:sp>
        <p:nvSpPr>
          <p:cNvPr id="313" name="Shape 31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1" name="Shape 321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9" name="Shape 32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Zach</a:t>
            </a:r>
          </a:p>
        </p:txBody>
      </p:sp>
      <p:sp>
        <p:nvSpPr>
          <p:cNvPr id="68" name="Shape 68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77" name="Shape 7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83" name="Shape 83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Ryan</a:t>
            </a:r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hite_PPT-1.jpg" id="15" name="Shape 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493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 txBox="1"/>
          <p:nvPr>
            <p:ph idx="1" type="body"/>
          </p:nvPr>
        </p:nvSpPr>
        <p:spPr>
          <a:xfrm>
            <a:off x="7805528" y="210312"/>
            <a:ext cx="3976009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10000"/>
              </a:lnSpc>
              <a:spcBef>
                <a:spcPts val="672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ans Symbols"/>
              <a:buNone/>
              <a:defRPr b="1" i="0" sz="9600" u="none" cap="none" strike="noStrike">
                <a:solidFill>
                  <a:srgbClr val="DC020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6120" lvl="1" marL="253994" marR="0" rtl="0" algn="l">
              <a:lnSpc>
                <a:spcPct val="11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6697" lvl="2" marL="518571" marR="0" rtl="0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Clr>
                <a:srgbClr val="969696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2618" lvl="3" marL="79796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03194" lvl="4" marL="10752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Shape 17"/>
          <p:cNvSpPr txBox="1"/>
          <p:nvPr/>
        </p:nvSpPr>
        <p:spPr>
          <a:xfrm>
            <a:off x="3149600" y="6477001"/>
            <a:ext cx="5994400" cy="2974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1" lang="en-US" sz="1333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 2017, Nexteer Automotive Corporation.  All rights reserved.</a:t>
            </a:r>
          </a:p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10582657" y="3429000"/>
            <a:ext cx="1174905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spcBef>
                <a:spcPts val="0"/>
              </a:spcBef>
              <a:buSzPts val="1400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2" type="body"/>
          </p:nvPr>
        </p:nvSpPr>
        <p:spPr>
          <a:xfrm>
            <a:off x="6486145" y="1722120"/>
            <a:ext cx="5303521" cy="6339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10000"/>
              </a:lnSpc>
              <a:spcBef>
                <a:spcPts val="3733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ans Symbols"/>
              <a:buNone/>
              <a:defRPr b="1" i="0" sz="5333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176120" lvl="1" marL="253994" marR="0" rtl="0" algn="l">
              <a:lnSpc>
                <a:spcPct val="11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6697" lvl="2" marL="518571" marR="0" rtl="0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Clr>
                <a:srgbClr val="969696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2618" lvl="3" marL="79796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03194" lvl="4" marL="10752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3" type="body"/>
          </p:nvPr>
        </p:nvSpPr>
        <p:spPr>
          <a:xfrm>
            <a:off x="6449568" y="2404872"/>
            <a:ext cx="5303521" cy="63398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r">
              <a:lnSpc>
                <a:spcPct val="110000"/>
              </a:lnSpc>
              <a:spcBef>
                <a:spcPts val="3733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ans Symbols"/>
              <a:buNone/>
              <a:defRPr b="1" i="0" sz="5333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indent="-176120" lvl="1" marL="253994" marR="0" rtl="0" algn="l">
              <a:lnSpc>
                <a:spcPct val="11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6697" lvl="2" marL="518571" marR="0" rtl="0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Clr>
                <a:srgbClr val="969696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2618" lvl="3" marL="79796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03194" lvl="4" marL="10752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21" name="Shape 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5616" y="4601233"/>
            <a:ext cx="6697472" cy="109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ontent Slide">
    <p:bg>
      <p:bgPr>
        <a:solidFill>
          <a:schemeClr val="lt1">
            <a:alpha val="0"/>
          </a:schemeClr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02" lvl="5" marL="559903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07" lvl="6" marL="1119807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1" lvl="7" marL="1679711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415" lvl="8" marL="2239615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692926" y="1406130"/>
            <a:ext cx="1089153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01361" lvl="0" marL="257168" marR="0" rtl="0" algn="l">
              <a:lnSpc>
                <a:spcPct val="110000"/>
              </a:lnSpc>
              <a:spcBef>
                <a:spcPts val="1867"/>
              </a:spcBef>
              <a:spcAft>
                <a:spcPts val="0"/>
              </a:spcAft>
              <a:buClr>
                <a:srgbClr val="DC0202"/>
              </a:buClr>
              <a:buSzPts val="2454"/>
              <a:buFont typeface="Noto Sans Symbols"/>
              <a:buChar char="▪"/>
              <a:defRPr b="0" i="0" sz="26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9651" lvl="1" marL="600060" marR="0" rtl="0" algn="l">
              <a:lnSpc>
                <a:spcPct val="110000"/>
              </a:lnSpc>
              <a:spcBef>
                <a:spcPts val="1680"/>
              </a:spcBef>
              <a:spcAft>
                <a:spcPts val="0"/>
              </a:spcAft>
              <a:buClr>
                <a:srgbClr val="DC0202"/>
              </a:buClr>
              <a:buSzPts val="2208"/>
              <a:buFont typeface="Merriweather Sans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2379" lvl="2" marL="900088" marR="0" rtl="0" algn="l">
              <a:lnSpc>
                <a:spcPct val="110000"/>
              </a:lnSpc>
              <a:spcBef>
                <a:spcPts val="427"/>
              </a:spcBef>
              <a:spcAft>
                <a:spcPts val="0"/>
              </a:spcAft>
              <a:buClr>
                <a:srgbClr val="DC0202"/>
              </a:buClr>
              <a:buSzPts val="1962"/>
              <a:buFont typeface="Noto Sans Symbols"/>
              <a:buChar char="➢"/>
              <a:defRPr b="0" i="0" sz="21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8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8417" lvl="4" marL="15858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67"/>
              <a:buFont typeface="Merriweather Sans"/>
              <a:buChar char="–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ctr">
              <a:lnSpc>
                <a:spcPct val="7118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02" lvl="5" marL="559903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07" lvl="6" marL="1119807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1" lvl="7" marL="1679711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415" lvl="8" marL="2239615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" type="subTitle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ctr">
              <a:lnSpc>
                <a:spcPct val="110000"/>
              </a:lnSpc>
              <a:spcBef>
                <a:spcPts val="1680"/>
              </a:spcBef>
              <a:spcAft>
                <a:spcPts val="0"/>
              </a:spcAft>
              <a:buClr>
                <a:srgbClr val="C0C0C0"/>
              </a:buClr>
              <a:buSzPts val="1400"/>
              <a:buFont typeface="Noto Sans Symbols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689" lvl="1" marL="457189" marR="0" rtl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chemeClr val="lt2"/>
              </a:buClr>
              <a:buSzPts val="1226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2677" lvl="2" marL="914377" marR="0" rtl="0" algn="ctr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969696"/>
              </a:buClr>
              <a:buSzPts val="1226"/>
              <a:buFont typeface="Noto Sans Symbols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2665" lvl="3" marL="1371566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2654" lvl="4" marL="1828754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643" lvl="5" marL="2285943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2631" lvl="6" marL="2743131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2619" lvl="7" marL="320032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2608" lvl="8" marL="3657509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None/>
              <a:def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de-by-Sid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692925" y="455280"/>
            <a:ext cx="10889475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02" lvl="5" marL="559903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07" lvl="6" marL="1119807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1" lvl="7" marL="1679711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415" lvl="8" marL="2239615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92926" y="1406130"/>
            <a:ext cx="509827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01361" lvl="0" marL="257168" marR="0" rtl="0" algn="l">
              <a:lnSpc>
                <a:spcPct val="110000"/>
              </a:lnSpc>
              <a:spcBef>
                <a:spcPts val="1867"/>
              </a:spcBef>
              <a:spcAft>
                <a:spcPts val="0"/>
              </a:spcAft>
              <a:buClr>
                <a:srgbClr val="DC0202"/>
              </a:buClr>
              <a:buSzPts val="2454"/>
              <a:buFont typeface="Noto Sans Symbols"/>
              <a:buChar char="▪"/>
              <a:defRPr b="0" i="0" sz="26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9651" lvl="1" marL="600060" marR="0" rtl="0" algn="l">
              <a:lnSpc>
                <a:spcPct val="110000"/>
              </a:lnSpc>
              <a:spcBef>
                <a:spcPts val="1680"/>
              </a:spcBef>
              <a:spcAft>
                <a:spcPts val="0"/>
              </a:spcAft>
              <a:buClr>
                <a:srgbClr val="DC0202"/>
              </a:buClr>
              <a:buSzPts val="2208"/>
              <a:buFont typeface="Merriweather Sans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2379" lvl="2" marL="900088" marR="0" rtl="0" algn="l">
              <a:lnSpc>
                <a:spcPct val="110000"/>
              </a:lnSpc>
              <a:spcBef>
                <a:spcPts val="427"/>
              </a:spcBef>
              <a:spcAft>
                <a:spcPts val="0"/>
              </a:spcAft>
              <a:buClr>
                <a:srgbClr val="DC0202"/>
              </a:buClr>
              <a:buSzPts val="1962"/>
              <a:buFont typeface="Noto Sans Symbols"/>
              <a:buChar char="➢"/>
              <a:defRPr b="0" i="0" sz="21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8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8417" lvl="4" marL="15858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67"/>
              <a:buFont typeface="Merriweather Sans"/>
              <a:buChar char="–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6096000" y="1397000"/>
            <a:ext cx="5486400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101361" lvl="0" marL="257168" marR="0" rtl="0" algn="l">
              <a:lnSpc>
                <a:spcPct val="110000"/>
              </a:lnSpc>
              <a:spcBef>
                <a:spcPts val="1867"/>
              </a:spcBef>
              <a:spcAft>
                <a:spcPts val="0"/>
              </a:spcAft>
              <a:buClr>
                <a:srgbClr val="DC0202"/>
              </a:buClr>
              <a:buSzPts val="2454"/>
              <a:buFont typeface="Noto Sans Symbols"/>
              <a:buChar char="▪"/>
              <a:defRPr b="0" i="0" sz="26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29651" lvl="1" marL="600060" marR="0" rtl="0" algn="l">
              <a:lnSpc>
                <a:spcPct val="110000"/>
              </a:lnSpc>
              <a:spcBef>
                <a:spcPts val="1680"/>
              </a:spcBef>
              <a:spcAft>
                <a:spcPts val="0"/>
              </a:spcAft>
              <a:buClr>
                <a:srgbClr val="DC0202"/>
              </a:buClr>
              <a:buSzPts val="2208"/>
              <a:buFont typeface="Merriweather Sans"/>
              <a:buChar char="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02379" lvl="2" marL="900088" marR="0" rtl="0" algn="l">
              <a:lnSpc>
                <a:spcPct val="110000"/>
              </a:lnSpc>
              <a:spcBef>
                <a:spcPts val="427"/>
              </a:spcBef>
              <a:spcAft>
                <a:spcPts val="0"/>
              </a:spcAft>
              <a:buClr>
                <a:srgbClr val="DC0202"/>
              </a:buClr>
              <a:buSzPts val="1962"/>
              <a:buFont typeface="Noto Sans Symbols"/>
              <a:buChar char="➢"/>
              <a:defRPr b="0" i="0" sz="21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08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67"/>
              <a:buFont typeface="Noto Sans Symbols"/>
              <a:buChar char="▪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08417" lvl="4" marL="1585872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67"/>
              <a:buFont typeface="Merriweather Sans"/>
              <a:buChar char="–"/>
              <a:defRPr b="0" i="0" sz="1867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>
  <p:cSld name="Title Only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048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Shape 34"/>
          <p:cNvSpPr txBox="1"/>
          <p:nvPr/>
        </p:nvSpPr>
        <p:spPr>
          <a:xfrm>
            <a:off x="356576" y="6493954"/>
            <a:ext cx="1039448" cy="300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975" lIns="111975" rIns="111975" wrap="square" tIns="55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35" name="Shape 35"/>
          <p:cNvSpPr txBox="1"/>
          <p:nvPr>
            <p:ph type="title"/>
          </p:nvPr>
        </p:nvSpPr>
        <p:spPr>
          <a:xfrm>
            <a:off x="692925" y="455280"/>
            <a:ext cx="10889475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02" lvl="5" marL="559903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07" lvl="6" marL="1119807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1" lvl="7" marL="1679711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415" lvl="8" marL="2239615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Sp="0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3048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Shape 38"/>
          <p:cNvSpPr txBox="1"/>
          <p:nvPr/>
        </p:nvSpPr>
        <p:spPr>
          <a:xfrm>
            <a:off x="356576" y="6493954"/>
            <a:ext cx="1039448" cy="300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975" lIns="111975" rIns="111975" wrap="square" tIns="55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-US" sz="1067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_2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0" y="4749800"/>
            <a:ext cx="12192000" cy="2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12192000" cy="210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3048"/>
            <a:ext cx="12192000" cy="68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>
            <p:ph type="title"/>
          </p:nvPr>
        </p:nvSpPr>
        <p:spPr>
          <a:xfrm>
            <a:off x="1156677" y="412751"/>
            <a:ext cx="8415216" cy="5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898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102" lvl="5" marL="559903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07" lvl="6" marL="1119807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11" lvl="7" marL="1679711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4415" lvl="8" marL="2239615" marR="0" rtl="0" algn="l">
              <a:lnSpc>
                <a:spcPct val="189722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x="1729158" y="1382715"/>
            <a:ext cx="9216292" cy="43529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-457189" lvl="0" marL="457189" marR="0" rtl="0" algn="l">
              <a:lnSpc>
                <a:spcPct val="110000"/>
              </a:lnSpc>
              <a:spcBef>
                <a:spcPts val="933"/>
              </a:spcBef>
              <a:spcAft>
                <a:spcPts val="0"/>
              </a:spcAft>
              <a:buSzPts val="1400"/>
              <a:buNone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6120" lvl="1" marL="253994" marR="0" rtl="0" algn="l">
              <a:lnSpc>
                <a:spcPct val="110000"/>
              </a:lnSpc>
              <a:spcBef>
                <a:spcPts val="933"/>
              </a:spcBef>
              <a:spcAft>
                <a:spcPts val="0"/>
              </a:spcAft>
              <a:buClr>
                <a:schemeClr val="lt2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86697" lvl="2" marL="518571" marR="0" rtl="0" algn="l">
              <a:lnSpc>
                <a:spcPct val="110000"/>
              </a:lnSpc>
              <a:spcBef>
                <a:spcPts val="267"/>
              </a:spcBef>
              <a:spcAft>
                <a:spcPts val="0"/>
              </a:spcAft>
              <a:buClr>
                <a:srgbClr val="969696"/>
              </a:buClr>
              <a:buSzPts val="1226"/>
              <a:buFont typeface="Noto Sans Symbols"/>
              <a:buChar char="■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92618" lvl="3" marL="79796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03194" lvl="4" marL="10752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93394" lvl="5" marL="16369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194498" lvl="6" marL="21968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195601" lvl="7" marL="275674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196706" lvl="8" marL="331665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333"/>
              <a:buFont typeface="Arial"/>
              <a:buChar char="–"/>
              <a:defRPr b="0" i="0" sz="1333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/>
        </p:nvSpPr>
        <p:spPr>
          <a:xfrm>
            <a:off x="356576" y="6493954"/>
            <a:ext cx="1039448" cy="300039"/>
          </a:xfrm>
          <a:prstGeom prst="rect">
            <a:avLst/>
          </a:prstGeom>
          <a:noFill/>
          <a:ln>
            <a:noFill/>
          </a:ln>
        </p:spPr>
        <p:txBody>
          <a:bodyPr anchorCtr="0" anchor="ctr" bIns="55975" lIns="111975" rIns="111975" wrap="square" tIns="559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US" sz="10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3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8.jpg"/><Relationship Id="rId5" Type="http://schemas.openxmlformats.org/officeDocument/2006/relationships/image" Target="../media/image2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Relationship Id="rId4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7805528" y="210312"/>
            <a:ext cx="3976009" cy="1463040"/>
          </a:xfrm>
          <a:prstGeom prst="rect">
            <a:avLst/>
          </a:prstGeom>
          <a:noFill/>
          <a:ln>
            <a:noFill/>
          </a:ln>
        </p:spPr>
        <p:txBody>
          <a:bodyPr anchorCtr="0" anchor="t" bIns="33575" lIns="83975" rIns="33575" wrap="square" tIns="3357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Font typeface="Noto Sans Symbols"/>
              <a:buNone/>
            </a:pPr>
            <a:r>
              <a:rPr lang="en-US" sz="8000"/>
              <a:t>7</a:t>
            </a:r>
            <a:r>
              <a:rPr b="1" i="0" lang="en-US" sz="8000" u="none" cap="none" strike="noStrike">
                <a:solidFill>
                  <a:srgbClr val="DC0202"/>
                </a:solidFill>
                <a:latin typeface="Arial"/>
                <a:ea typeface="Arial"/>
                <a:cs typeface="Arial"/>
                <a:sym typeface="Arial"/>
              </a:rPr>
              <a:t>Aug17</a:t>
            </a:r>
          </a:p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6478016" y="1587029"/>
            <a:ext cx="5303521" cy="633984"/>
          </a:xfrm>
          <a:prstGeom prst="rect">
            <a:avLst/>
          </a:prstGeom>
          <a:noFill/>
          <a:ln>
            <a:noFill/>
          </a:ln>
        </p:spPr>
        <p:txBody>
          <a:bodyPr anchorCtr="0" anchor="t" bIns="33575" lIns="83975" rIns="33575" wrap="square" tIns="33575">
            <a:no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Font typeface="Noto Sans Symbols"/>
              <a:buNone/>
            </a:pPr>
            <a:r>
              <a:rPr b="1" i="0" lang="en-US" sz="53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Final Design</a:t>
            </a:r>
          </a:p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6833937" y="2430379"/>
            <a:ext cx="5209674" cy="1648712"/>
          </a:xfrm>
          <a:prstGeom prst="rect">
            <a:avLst/>
          </a:prstGeom>
          <a:noFill/>
          <a:ln>
            <a:noFill/>
          </a:ln>
        </p:spPr>
        <p:txBody>
          <a:bodyPr anchorCtr="0" anchor="t" bIns="33575" lIns="83975" rIns="33575" wrap="square" tIns="33575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Font typeface="Noto Sans Symbols"/>
              <a:buNone/>
            </a:pPr>
            <a:r>
              <a:rPr b="1" i="0" lang="en-US" sz="53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Team #6- I</a:t>
            </a:r>
            <a:r>
              <a:rPr lang="en-US" sz="5300"/>
              <a:t>ntern’</a:t>
            </a:r>
            <a:r>
              <a:rPr b="1" i="0" lang="en-US" sz="5300" u="none" cap="none" strike="noStrike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ally Built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677375" y="520055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Steering Column Visuals</a:t>
            </a:r>
          </a:p>
        </p:txBody>
      </p:sp>
      <p:pic>
        <p:nvPicPr>
          <p:cNvPr descr="LowerSteeringColumn.jp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8626"/>
            <a:ext cx="6052455" cy="34044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ringColumnBase.jpg" id="137" name="Shape 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7255" y="1509853"/>
            <a:ext cx="5834746" cy="328204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Shape 138"/>
          <p:cNvCxnSpPr>
            <a:stCxn id="139" idx="0"/>
          </p:cNvCxnSpPr>
          <p:nvPr/>
        </p:nvCxnSpPr>
        <p:spPr>
          <a:xfrm rot="10800000">
            <a:off x="817650" y="3840500"/>
            <a:ext cx="87300" cy="1102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0" name="Shape 140"/>
          <p:cNvCxnSpPr>
            <a:stCxn id="141" idx="0"/>
          </p:cNvCxnSpPr>
          <p:nvPr/>
        </p:nvCxnSpPr>
        <p:spPr>
          <a:xfrm rot="10800000">
            <a:off x="2624150" y="3184150"/>
            <a:ext cx="404400" cy="2009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2" name="Shape 142"/>
          <p:cNvCxnSpPr>
            <a:stCxn id="143" idx="0"/>
          </p:cNvCxnSpPr>
          <p:nvPr/>
        </p:nvCxnSpPr>
        <p:spPr>
          <a:xfrm rot="10800000">
            <a:off x="4251125" y="3289150"/>
            <a:ext cx="374400" cy="186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4" name="Shape 144"/>
          <p:cNvCxnSpPr>
            <a:stCxn id="145" idx="0"/>
          </p:cNvCxnSpPr>
          <p:nvPr/>
        </p:nvCxnSpPr>
        <p:spPr>
          <a:xfrm rot="10800000">
            <a:off x="2830425" y="3685675"/>
            <a:ext cx="993300" cy="225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6" name="Shape 146"/>
          <p:cNvCxnSpPr>
            <a:stCxn id="147" idx="0"/>
          </p:cNvCxnSpPr>
          <p:nvPr/>
        </p:nvCxnSpPr>
        <p:spPr>
          <a:xfrm flipH="1" rot="10800000">
            <a:off x="8646425" y="4354250"/>
            <a:ext cx="62400" cy="108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48" name="Shape 148"/>
          <p:cNvCxnSpPr>
            <a:stCxn id="149" idx="0"/>
          </p:cNvCxnSpPr>
          <p:nvPr/>
        </p:nvCxnSpPr>
        <p:spPr>
          <a:xfrm rot="10800000">
            <a:off x="9455125" y="3374600"/>
            <a:ext cx="964200" cy="1568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50" name="Shape 150"/>
          <p:cNvCxnSpPr>
            <a:stCxn id="151" idx="0"/>
          </p:cNvCxnSpPr>
          <p:nvPr/>
        </p:nvCxnSpPr>
        <p:spPr>
          <a:xfrm flipH="1" rot="10800000">
            <a:off x="6974738" y="3079125"/>
            <a:ext cx="1049400" cy="2144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39" name="Shape 139"/>
          <p:cNvSpPr txBox="1"/>
          <p:nvPr/>
        </p:nvSpPr>
        <p:spPr>
          <a:xfrm>
            <a:off x="-43650" y="4943300"/>
            <a:ext cx="18972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 Weld between aluminum U-joint hinge and aluminum shaft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2276300" y="5193550"/>
            <a:ext cx="1504500" cy="4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Steel Plates welded to base</a:t>
            </a:r>
          </a:p>
        </p:txBody>
      </p:sp>
      <p:sp>
        <p:nvSpPr>
          <p:cNvPr id="145" name="Shape 145"/>
          <p:cNvSpPr txBox="1"/>
          <p:nvPr/>
        </p:nvSpPr>
        <p:spPr>
          <a:xfrm>
            <a:off x="2921775" y="5938375"/>
            <a:ext cx="18039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Bolt through plates holds tie rods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4042325" y="5158450"/>
            <a:ext cx="1166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Steel base</a:t>
            </a:r>
          </a:p>
        </p:txBody>
      </p:sp>
      <p:sp>
        <p:nvSpPr>
          <p:cNvPr id="147" name="Shape 147"/>
          <p:cNvSpPr txBox="1"/>
          <p:nvPr/>
        </p:nvSpPr>
        <p:spPr>
          <a:xfrm>
            <a:off x="8001125" y="5439350"/>
            <a:ext cx="12906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U-bolt holds base to frame</a:t>
            </a:r>
          </a:p>
        </p:txBody>
      </p:sp>
      <p:sp>
        <p:nvSpPr>
          <p:cNvPr id="149" name="Shape 149"/>
          <p:cNvSpPr txBox="1"/>
          <p:nvPr/>
        </p:nvSpPr>
        <p:spPr>
          <a:xfrm>
            <a:off x="9470725" y="4943300"/>
            <a:ext cx="18972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Bolt through frame prevents rotation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6222488" y="5223225"/>
            <a:ext cx="1504500" cy="10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Angle keeps U-joint straight</a:t>
            </a:r>
          </a:p>
        </p:txBody>
      </p:sp>
      <p:cxnSp>
        <p:nvCxnSpPr>
          <p:cNvPr id="152" name="Shape 152"/>
          <p:cNvCxnSpPr>
            <a:stCxn id="153" idx="0"/>
          </p:cNvCxnSpPr>
          <p:nvPr/>
        </p:nvCxnSpPr>
        <p:spPr>
          <a:xfrm flipH="1" rot="10800000">
            <a:off x="1908850" y="3341425"/>
            <a:ext cx="85500" cy="2471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53" name="Shape 153"/>
          <p:cNvSpPr txBox="1"/>
          <p:nvPr/>
        </p:nvSpPr>
        <p:spPr>
          <a:xfrm>
            <a:off x="1069150" y="5813125"/>
            <a:ext cx="1679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U-joint welded to steel plate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Steering Wheel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92925" y="1406125"/>
            <a:ext cx="83889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3D printed PLA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Bolts to steering column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Accessibility: telescoping and adjustable in vertical and horizontal directions.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attached to left side via metal plate zip tied to left side.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FullSizeRender (5).jpg" id="160" name="Shape 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81826" y="2001425"/>
            <a:ext cx="2855926" cy="2632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692925" y="607680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Steering Wheel Visuals</a:t>
            </a:r>
          </a:p>
        </p:txBody>
      </p:sp>
      <p:pic>
        <p:nvPicPr>
          <p:cNvPr descr="SteeringWheel.jp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75" y="1455776"/>
            <a:ext cx="6040804" cy="33979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ringWheelAttachment.jpg" id="167" name="Shape 1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1200" y="1388375"/>
            <a:ext cx="6040804" cy="33979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>
            <a:stCxn id="169" idx="0"/>
          </p:cNvCxnSpPr>
          <p:nvPr/>
        </p:nvCxnSpPr>
        <p:spPr>
          <a:xfrm rot="10800000">
            <a:off x="3201575" y="3709050"/>
            <a:ext cx="227700" cy="231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69" name="Shape 169"/>
          <p:cNvSpPr txBox="1"/>
          <p:nvPr/>
        </p:nvSpPr>
        <p:spPr>
          <a:xfrm>
            <a:off x="2414525" y="6022650"/>
            <a:ext cx="20295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85% infill PLA Core</a:t>
            </a:r>
          </a:p>
        </p:txBody>
      </p:sp>
      <p:cxnSp>
        <p:nvCxnSpPr>
          <p:cNvPr id="170" name="Shape 170"/>
          <p:cNvCxnSpPr>
            <a:stCxn id="171" idx="0"/>
          </p:cNvCxnSpPr>
          <p:nvPr/>
        </p:nvCxnSpPr>
        <p:spPr>
          <a:xfrm flipH="1" rot="10800000">
            <a:off x="839825" y="1871725"/>
            <a:ext cx="594900" cy="3245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1" name="Shape 171"/>
          <p:cNvSpPr txBox="1"/>
          <p:nvPr/>
        </p:nvSpPr>
        <p:spPr>
          <a:xfrm>
            <a:off x="26375" y="5116825"/>
            <a:ext cx="1626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Metal plate constrains throttle</a:t>
            </a:r>
          </a:p>
        </p:txBody>
      </p:sp>
      <p:cxnSp>
        <p:nvCxnSpPr>
          <p:cNvPr id="172" name="Shape 172"/>
          <p:cNvCxnSpPr>
            <a:stCxn id="173" idx="0"/>
          </p:cNvCxnSpPr>
          <p:nvPr/>
        </p:nvCxnSpPr>
        <p:spPr>
          <a:xfrm rot="10800000">
            <a:off x="2414525" y="3533850"/>
            <a:ext cx="144300" cy="174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3" name="Shape 173"/>
          <p:cNvSpPr txBox="1"/>
          <p:nvPr/>
        </p:nvSpPr>
        <p:spPr>
          <a:xfrm>
            <a:off x="1653275" y="5283450"/>
            <a:ext cx="18111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Throttle and plate attached via Nexteer zip ties</a:t>
            </a:r>
          </a:p>
        </p:txBody>
      </p:sp>
      <p:cxnSp>
        <p:nvCxnSpPr>
          <p:cNvPr id="174" name="Shape 174"/>
          <p:cNvCxnSpPr>
            <a:stCxn id="175" idx="0"/>
          </p:cNvCxnSpPr>
          <p:nvPr/>
        </p:nvCxnSpPr>
        <p:spPr>
          <a:xfrm rot="10800000">
            <a:off x="4216475" y="3009175"/>
            <a:ext cx="655800" cy="222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5" name="Shape 175"/>
          <p:cNvSpPr txBox="1"/>
          <p:nvPr/>
        </p:nvSpPr>
        <p:spPr>
          <a:xfrm>
            <a:off x="4058825" y="5230975"/>
            <a:ext cx="16269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Grooves for hand</a:t>
            </a:r>
          </a:p>
        </p:txBody>
      </p:sp>
      <p:cxnSp>
        <p:nvCxnSpPr>
          <p:cNvPr id="176" name="Shape 176"/>
          <p:cNvCxnSpPr>
            <a:stCxn id="177" idx="0"/>
          </p:cNvCxnSpPr>
          <p:nvPr/>
        </p:nvCxnSpPr>
        <p:spPr>
          <a:xfrm flipH="1" rot="10800000">
            <a:off x="6508113" y="3831288"/>
            <a:ext cx="17400" cy="113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7" name="Shape 177"/>
          <p:cNvSpPr txBox="1"/>
          <p:nvPr/>
        </p:nvSpPr>
        <p:spPr>
          <a:xfrm>
            <a:off x="5904513" y="4964988"/>
            <a:ext cx="1207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Dual color</a:t>
            </a:r>
          </a:p>
        </p:txBody>
      </p:sp>
      <p:cxnSp>
        <p:nvCxnSpPr>
          <p:cNvPr id="178" name="Shape 178"/>
          <p:cNvCxnSpPr>
            <a:stCxn id="179" idx="0"/>
          </p:cNvCxnSpPr>
          <p:nvPr/>
        </p:nvCxnSpPr>
        <p:spPr>
          <a:xfrm rot="10800000">
            <a:off x="7330350" y="3953700"/>
            <a:ext cx="276300" cy="152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79" name="Shape 179"/>
          <p:cNvSpPr txBox="1"/>
          <p:nvPr/>
        </p:nvSpPr>
        <p:spPr>
          <a:xfrm>
            <a:off x="6040800" y="5474400"/>
            <a:ext cx="3131700" cy="4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Attached via bolt through U-joint side</a:t>
            </a:r>
          </a:p>
        </p:txBody>
      </p:sp>
      <p:cxnSp>
        <p:nvCxnSpPr>
          <p:cNvPr id="180" name="Shape 180"/>
          <p:cNvCxnSpPr>
            <a:stCxn id="181" idx="0"/>
          </p:cNvCxnSpPr>
          <p:nvPr/>
        </p:nvCxnSpPr>
        <p:spPr>
          <a:xfrm rot="10800000">
            <a:off x="9482225" y="3428950"/>
            <a:ext cx="656100" cy="192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81" name="Shape 181"/>
          <p:cNvSpPr txBox="1"/>
          <p:nvPr/>
        </p:nvSpPr>
        <p:spPr>
          <a:xfrm>
            <a:off x="9534725" y="5353450"/>
            <a:ext cx="12072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Telescoping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92925" y="607680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Old vs New Overview</a:t>
            </a:r>
          </a:p>
        </p:txBody>
      </p:sp>
      <p:pic>
        <p:nvPicPr>
          <p:cNvPr descr="IMG_1986.JPG" id="187" name="Shape 1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3876675"/>
            <a:ext cx="3035700" cy="2279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ring_old.jpg" id="188" name="Shape 1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7275" y="2114550"/>
            <a:ext cx="27432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eering_nes.jpg" id="189" name="Shape 18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53200" y="2009775"/>
            <a:ext cx="3102900" cy="42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 txBox="1"/>
          <p:nvPr/>
        </p:nvSpPr>
        <p:spPr>
          <a:xfrm>
            <a:off x="6045501" y="15716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Final Design</a:t>
            </a:r>
          </a:p>
        </p:txBody>
      </p:sp>
      <p:sp>
        <p:nvSpPr>
          <p:cNvPr id="191" name="Shape 191"/>
          <p:cNvSpPr txBox="1"/>
          <p:nvPr/>
        </p:nvSpPr>
        <p:spPr>
          <a:xfrm>
            <a:off x="1057275" y="148272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Previous Design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692925" y="607680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Old vs New Changes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92926" y="1710930"/>
            <a:ext cx="10891500" cy="4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Throttle switched from pedal to on steering wheel.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Original steel piece of column had 1 bearing, changed to piece with 2 bearings to eliminate lash.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 remade to fit new steel piece, but followed same concept.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Bolts added to steel piece going through frame to stop rotation of steel piece.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None/>
            </a:pPr>
            <a:r>
              <a:t/>
            </a:r>
            <a:endParaRPr b="0" i="0" sz="26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Drivetrain </a:t>
            </a:r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92926" y="1406130"/>
            <a:ext cx="5286769" cy="4541446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lang="en-US" sz="2000"/>
              <a:t>The drivetrain consists of using a #35 chain drive from the motor to the right rear wheel. </a:t>
            </a:r>
          </a:p>
          <a:p>
            <a:pPr indent="-26670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A 9 tooth sprocket with a set screw is attached to the motor shaft for adjustability.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With testing we decided the final ratios for each race. </a:t>
            </a:r>
            <a:r>
              <a:rPr lang="en-US" sz="2000"/>
              <a:t>A larger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/>
              <a:t>4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:1 gear ratio is intended for the driver switching race</a:t>
            </a:r>
            <a:r>
              <a:rPr lang="en-US" sz="2000"/>
              <a:t> while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/>
              <a:t>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3:1 ratio is intended for the final race. </a:t>
            </a:r>
            <a:r>
              <a:rPr lang="en-US" sz="2000"/>
              <a:t>A 5:1 gear ratio was used for the durability trials.</a:t>
            </a:r>
          </a:p>
        </p:txBody>
      </p:sp>
      <p:sp>
        <p:nvSpPr>
          <p:cNvPr descr="data:image/jpg;base64,%20/9j/4AAQSkZJRgABAQEAYABgAAD/2wBDAAUDBAQEAwUEBAQFBQUGBwwIBwcHBw8LCwkMEQ8SEhEPERETFhwXExQaFRERGCEYGh0dHx8fExciJCIeJBweHx7/2wBDAQUFBQcGBw4ICA4eFBEUHh4eHh4eHh4eHh4eHh4eHh4eHh4eHh4eHh4eHh4eHh4eHh4eHh4eHh4eHh4eHh4eHh7/wAARCAB1AN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XzN1MkelC4Wo5F4rkNiCViTUDgmrATPNDR8UiikRzSVZaPaKrv1pMYgODT1amUtSFi3byYrUtZuOtYaNg1ZScqtNMLG6LnjrSfaqxvtBxTGuT60+YXKbLXXvTftlYjXJ9aYbk+tHMPlN03nvTTee9YDXR9aYbo+tLmHynQ/bPej7Z71zv2s+tH2s+tHMLlOj+2e9H2z3rnftZ9aPtZ9aOYOU6L7Z70G8965z7YfWj7YfWnzBynRm8ppu+Otc99s96T7YfWjmFynQm896he6B71ifa/emG7PrRzBynShKhddxxVvbxgUvlYGO9aWEVFi/Kgx/xdqvLDkbRUd0uxcYxikMyrrgGqLdauXR5NVDUMaGiloFKfl68fWpYwxThUZlhX700Y+rCo3vrGP797bL9ZVH9aQywelNJ4qour6S7tGmqWLMvVRcISPwzVrIOCDkHpigYxutRtUrUwikOxA1MNTOKjYUgITSbjUhFNIoAbuNG7jrxQRVbUbZbyyltWd41kGCy4yPz4oAkhuY54zJE4ZQxUn3Bwak3Gucs/DumtM09vd3oKu6yBZNqM+fmYrjGc/yHpUuraM76dZWGnzXMAhmD+as3K8kktnlup49cVQjYu7lLa1luZSRHEjO2PQDJotbj7RaxXCqyrKgcBuoBGeawz4a80SLe61qlyjqqlDNtXAGDwPUZz9a2oI1ggSFSxVFCgscnA96Bku400t700mmk0gsekRJxuNSImTkinouR7VPGneukwuUNVHlwQr/AAyTpHIP7ytxj9RWXdaTYxIEhFxEg6JHdSqo+gDYrU8QH/RoPa6h/wDRgqvfHrSY0c3cadbZP7y8/wDAyX/4qql1Z2VvA88091HHGpZ2N5LgAdT96tafljXnrrd3uh6nqkOuz/Y7i/kj+zrGhQp5wiI3Mu4cDscelQWbgm0dvvQ6s/oskF22fwIqxp8eh3k8kMNjiVFDss9q8Z2kkAjeBnkHpWxwCRkCs6Bkk8S3G1gTHZxqcH1dz/SpGWV07T16WNqD/wBcV/wqVbW2UfLbwr9IwKmFFIZXe0tGJLWsBJGDmMcj8qpaOot5LvT14jt5AYR/djcZA+gO4D2ArTNZn3PEjf8ATWzBP1Rz/wDF0hl81HKyRxtI7BUUFmJ7AVKazvEALaTLCOsxSEf8DYL/AFoGZVrdXF/d3EdzcXtiI4kmG1FSNVbkfOQcnGM9uuOlVL/WLGyiaQ+JpigHXyFkB+hC4/Wsz4r6ncRKbWElLe3hMrgf8tJTnYn6Z/PHIBrmNA0G+uru0hstQZhcK13HNewpLHJhVOQobOzc+MNzlfrTSE2dZF4saLypZJWniebyjG9ukUmM43A+Z+PI6elareJdNGNwmGf9w/yaseytfG0usyzXDaBcNat5O5kkXAKqx2qOhOeSc9MVds7PxzJgXt7oUAX/AJ5W7MW5HXOABjI/GiyEWG8Tab2juWHsq/8AxVVrrxTp5haMR30TOpVH8tRhsdvm696r6vpuoabYnVdU8UXsnkKuYbaKOFHbAHAPU9wM9fyrNh8FatMgnl1WV3lkMhN05kkjX7qgEHHCYJHdhzwTQkguy74Y1nTdN0yGxvtQne5JLzTTpgPIxyxGM4GScV1UciSRrJG6ujDKspyCPUVwf2vWtN8UaZoGuXNrqFteR7GLwbi+M4IOfvevAH6Vu6Cp0zWLrRtxMGPNtwT0HGR+o/EE0NAjfJphNOamNUlCE03PNBpp60gPWo14p5pegxTCa6zmMzxIcaaWz92WJv8AyItVr5uTUnihsaU//XSL/wBGLWF4oVrvULOw8+4iifzJJfJlMbMFAAG4c4yw6VLKQty21XbBOATgVzfgSziPgTTbe4tvllt98kUqDkuSxyPqaqvqlvFZ67oceo+dexCdbaKWfMoXylPLHoAW4Jrc8N28lj4d061uFWOSC1jSQZ4VgoB5+tZssxNU0nR4ZtV8vSLD91YIUH2dMbyZMduvT9K6DTNLsNNXFnZ29uzIqSNFGFL7RxnHXvWNqMgN3qR3f6y7srYc9eVbH/j1dPQxiUhpTSGpGJWZc/L4js2/vWs6/wDj0R/oa0qzbsj/AISHT17+ROce3yD+tIov1n6yfn05W4U3qZ/JiP1xWietV762ivLV7eYNsbHKnDKQcgg9iCAQfagDn/EGm2mvfa47cQ3fCxXdtKWQPtJ2sr4yrj5gGGQeQa5vSPCE1nrUZtxq1qksu64dyv3VDEHzEc5bceOO5OK7C0s9S0wzfZobK8E0hkkcsYZHY924Kk/TaPamarJd32m3FvLZX9i4UMJIysmTnouxtxP5CncTRlafb+ILPU9RSzvINQiidfkuB5bu3koFBYA9MDsCc9eKtt4mFo/l6zpl5p5yoErKHibLEZ3qSBgDJye/etHRYZ0S5uLmMxSXM3meWxBZFCqqgkcZwoJ+tXzSEcj4r1fTJZdG3XttJYSXQac+cu3AB27hkHG7Bz2I6HNamrade3ep2l3BqDwQw4LRgnDc5J4ODkcfNnAORzS6r4b0bUIWSWyjiYj/AFkKhHH4jr+Oa5GTwDrAEsUfiWSSIAi2MyuWhBzxkNznOST37U1YRYvpDqnxNslgGYdOV1kbOMOFywGOv306++Mc50IyLn4hXHl4ItLJVkx2ZjkfoTV3wx4btNDV5FkkuLuUASzSNk9B8q+i5GcVc0jR7PSxcNbK5kuZTNNI7bmdj7+g7Ci40TlajZaslailHFIortTD1pXPOKbSGevMajZqUtxUTNkV1M5UZPip9ujTH/bj/PzFrmZL2S78b3NsyIqWdsyrjdk72Q55GP4cceldB4rfbo8jHoJIs/8Afxaxp5A3jC4XP+rsI+PrI/8AhUstHk99eJdeI7+3tlEN091LErGFnacPOqkL823hUz06Vd+KM/iS68EXlvPb32J2ij2R2kcYOZB94iRyB9B+NdD4L0vUZXGoapPFc2rBZbFA2DCd7tyAB2YdSa7A4781DZVjk7WHRdOs9KFu1va20l+HJdwq7kiYAZJ6jaorpBqWm441C0Pv56/41ztnp+squnrPp1k/2R5mfddZWUyE8/cOOtaPk3meNC0oH18//wC1UmNGiNR088/brXH/AF2X/GlkvrJF3PeWyr6mVQP51mNZ3b8nTtFU+jIzfrtqI6VNuLDSPDxY8EmA8j/vmkM3VZWUMpDKRkEHgis25GfElj6razn/AMeiFReHrLUdPEttcPamyUD7LHEWzF1yuSPu9MenTpipJP8AkZ4vaxfH4yJn+QpDNEmkoNIaQwppoNJQFxpphqQik20CGdaNtPC0oU0xDNtIUqdUp/l8UWC5U2VVuvlUmtNkwtZepcDFDGjPdxnnrUfmYNQzsQTUIkYmouaWPaC1Rs1RGSkL8V1HKZXixv8AiUlf780K/nKtZ+t6XpuoTLJeWcUzpwrMPmA9MjnHtWh4htJb6yEMEyRSJNHMrOhZco4bBAIODj1rIuRreeZ9N/78yf8AxdSykSWtvDaWsdtbpsiiUIi56AdqeTVEprH8V1YD6W7/APxdNaLVSeb61X/dtjn9WqGUX80maoG2vz97VGH+7Ag/nmmmxnzltUvT7Dyx/JakDQzSjPpWd/Zkbf6y6vn+ty4H6EUDSbPv9oP1uZP/AIqgaNL8Ky5D/wAVRCP+nGT/ANGJTjoumt9+3Z/96Z2/mangsLWGaKWGIIYYTDGAThUJBxj6qKYywaKftpVSkBFtpdvNWFjp6xe1FhXKoT2pfLq55VHl4p2JuVfLpVjqyI/anrD7U7BcrrHTvLq0seO1DpgU7CuUJhgGsW/+bNbd4ONtZN1EaUi4mDOmTimJDzWnJBzQsFZWNLneebxSh6pRybqnVq6TnHytxWbcN81W5n61nXDc1LGhpamM1MZqaWqSh5am7qZmmlqQEwanrVdTU8IzQMkFPVc09I6nSPmnYVyJY6kWOp1jqRIuadibkKx8dKlWOp0iqZIuKLCuVRFQYs1eWP2pyw80WFcorDx0qRIfar6Q+1S+TxTsFzM8qoZU/Ktd4eKrTQ/LjFOwXMKaIsx4qpLBwSRXQPbcdKr3Fr8u3FKxVzmjbknOKVbf2rYa2201bc56UrD5ivbyNiraSHFFFNCZFM7VnXEhzRRSY0QNI2QKaZGooqShvmGjeaKKBixud1XrU5oooQmaMY4BqxGKKKshkyCpkUZFFFMRMoFTxqKKKBMmRBUqoKKKaJJVQVIEFFFUIa0amoXjUk0UUANMS1WmiXk0UVLGUZYl3UqwrmiikUf/2Q==" id="204" name="Shape 204"/>
          <p:cNvSpPr/>
          <p:nvPr/>
        </p:nvSpPr>
        <p:spPr>
          <a:xfrm>
            <a:off x="5943599" y="1494183"/>
            <a:ext cx="2087217" cy="2087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Shape 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000" y="3421200"/>
            <a:ext cx="3456525" cy="2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 rotWithShape="1">
          <a:blip r:embed="rId4">
            <a:alphaModFix/>
          </a:blip>
          <a:srcRect b="0" l="19725" r="9090" t="20546"/>
          <a:stretch/>
        </p:blipFill>
        <p:spPr>
          <a:xfrm>
            <a:off x="8428650" y="0"/>
            <a:ext cx="3763351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Drivetrain: Gear Calculations</a:t>
            </a:r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02" y="1432927"/>
            <a:ext cx="11263000" cy="42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Drivetrain </a:t>
            </a:r>
            <a:r>
              <a:rPr lang="en-US"/>
              <a:t>A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ttachment</a:t>
            </a:r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92926" y="1406130"/>
            <a:ext cx="5286900" cy="45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motor is mounted to the rear of the frame using a modified K2 rack cover and 80</a:t>
            </a:r>
            <a:r>
              <a:rPr lang="en-US" sz="2000"/>
              <a:t>-20 aluminum brackets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shield part of the drivetrain</a:t>
            </a:r>
            <a:r>
              <a:rPr lang="en-US" sz="2000"/>
              <a:t> and mount the motor to the chassis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​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lang="en-US" sz="2000"/>
              <a:t>One bracket has slots that allow tensioning of the drivetrain as well as slight alignment adjusting.</a:t>
            </a:r>
          </a:p>
          <a:p>
            <a:pPr indent="-26670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The shaft of the K2 motor is used to align the two sprockets.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-US" sz="2000"/>
              <a:t>driven sprocket is attached to the wheel with a custom bushing.</a:t>
            </a:r>
          </a:p>
        </p:txBody>
      </p:sp>
      <p:sp>
        <p:nvSpPr>
          <p:cNvPr descr="data:image/jpg;base64,%20/9j/4AAQSkZJRgABAQEAYABgAAD/2wBDAAUDBAQEAwUEBAQFBQUGBwwIBwcHBw8LCwkMEQ8SEhEPERETFhwXExQaFRERGCEYGh0dHx8fExciJCIeJBweHx7/2wBDAQUFBQcGBw4ICA4eFBEUHh4eHh4eHh4eHh4eHh4eHh4eHh4eHh4eHh4eHh4eHh4eHh4eHh4eHh4eHh4eHh4eHh7/wAARCAB1ANA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3XzN1MkelC4Wo5F4rkNiCViTUDgmrATPNDR8UiikRzSVZaPaKrv1pMYgODT1amUtSFi3byYrUtZuOtYaNg1ZScqtNMLG6LnjrSfaqxvtBxTGuT60+YXKbLXXvTftlYjXJ9aYbk+tHMPlN03nvTTee9YDXR9aYbo+tLmHynQ/bPej7Z71zv2s+tH2s+tHMLlOj+2e9H2z3rnftZ9aPtZ9aOYOU6L7Z70G8965z7YfWj7YfWnzBynRm8ppu+Otc99s96T7YfWjmFynQm896he6B71ifa/emG7PrRzBynShKhddxxVvbxgUvlYGO9aWEVFi/Kgx/xdqvLDkbRUd0uxcYxikMyrrgGqLdauXR5NVDUMaGiloFKfl68fWpYwxThUZlhX700Y+rCo3vrGP797bL9ZVH9aQywelNJ4qour6S7tGmqWLMvVRcISPwzVrIOCDkHpigYxutRtUrUwikOxA1MNTOKjYUgITSbjUhFNIoAbuNG7jrxQRVbUbZbyyltWd41kGCy4yPz4oAkhuY54zJE4ZQxUn3Bwak3Gucs/DumtM09vd3oKu6yBZNqM+fmYrjGc/yHpUuraM76dZWGnzXMAhmD+as3K8kktnlup49cVQjYu7lLa1luZSRHEjO2PQDJotbj7RaxXCqyrKgcBuoBGeawz4a80SLe61qlyjqqlDNtXAGDwPUZz9a2oI1ggSFSxVFCgscnA96Bku400t700mmk0gsekRJxuNSImTkinouR7VPGneukwuUNVHlwQr/AAyTpHIP7ytxj9RWXdaTYxIEhFxEg6JHdSqo+gDYrU8QH/RoPa6h/wDRgqvfHrSY0c3cadbZP7y8/wDAyX/4qql1Z2VvA88091HHGpZ2N5LgAdT96tafljXnrrd3uh6nqkOuz/Y7i/kj+zrGhQp5wiI3Mu4cDscelQWbgm0dvvQ6s/oskF22fwIqxp8eh3k8kMNjiVFDss9q8Z2kkAjeBnkHpWxwCRkCs6Bkk8S3G1gTHZxqcH1dz/SpGWV07T16WNqD/wBcV/wqVbW2UfLbwr9IwKmFFIZXe0tGJLWsBJGDmMcj8qpaOot5LvT14jt5AYR/djcZA+gO4D2ArTNZn3PEjf8ATWzBP1Rz/wDF0hl81HKyRxtI7BUUFmJ7AVKazvEALaTLCOsxSEf8DYL/AFoGZVrdXF/d3EdzcXtiI4kmG1FSNVbkfOQcnGM9uuOlVL/WLGyiaQ+JpigHXyFkB+hC4/Wsz4r6ncRKbWElLe3hMrgf8tJTnYn6Z/PHIBrmNA0G+uru0hstQZhcK13HNewpLHJhVOQobOzc+MNzlfrTSE2dZF4saLypZJWniebyjG9ukUmM43A+Z+PI6elareJdNGNwmGf9w/yaseytfG0usyzXDaBcNat5O5kkXAKqx2qOhOeSc9MVds7PxzJgXt7oUAX/AJ5W7MW5HXOABjI/GiyEWG8Tab2juWHsq/8AxVVrrxTp5haMR30TOpVH8tRhsdvm696r6vpuoabYnVdU8UXsnkKuYbaKOFHbAHAPU9wM9fyrNh8FatMgnl1WV3lkMhN05kkjX7qgEHHCYJHdhzwTQkguy74Y1nTdN0yGxvtQne5JLzTTpgPIxyxGM4GScV1UciSRrJG6ujDKspyCPUVwf2vWtN8UaZoGuXNrqFteR7GLwbi+M4IOfvevAH6Vu6Cp0zWLrRtxMGPNtwT0HGR+o/EE0NAjfJphNOamNUlCE03PNBpp60gPWo14p5pegxTCa6zmMzxIcaaWz92WJv8AyItVr5uTUnihsaU//XSL/wBGLWF4oVrvULOw8+4iifzJJfJlMbMFAAG4c4yw6VLKQty21XbBOATgVzfgSziPgTTbe4tvllt98kUqDkuSxyPqaqvqlvFZ67oceo+dexCdbaKWfMoXylPLHoAW4Jrc8N28lj4d061uFWOSC1jSQZ4VgoB5+tZssxNU0nR4ZtV8vSLD91YIUH2dMbyZMduvT9K6DTNLsNNXFnZ29uzIqSNFGFL7RxnHXvWNqMgN3qR3f6y7srYc9eVbH/j1dPQxiUhpTSGpGJWZc/L4js2/vWs6/wDj0R/oa0qzbsj/AISHT17+ROce3yD+tIov1n6yfn05W4U3qZ/JiP1xWietV762ivLV7eYNsbHKnDKQcgg9iCAQfagDn/EGm2mvfa47cQ3fCxXdtKWQPtJ2sr4yrj5gGGQeQa5vSPCE1nrUZtxq1qksu64dyv3VDEHzEc5bceOO5OK7C0s9S0wzfZobK8E0hkkcsYZHY924Kk/TaPamarJd32m3FvLZX9i4UMJIysmTnouxtxP5CncTRlafb+ILPU9RSzvINQiidfkuB5bu3koFBYA9MDsCc9eKtt4mFo/l6zpl5p5yoErKHibLEZ3qSBgDJye/etHRYZ0S5uLmMxSXM3meWxBZFCqqgkcZwoJ+tXzSEcj4r1fTJZdG3XttJYSXQac+cu3AB27hkHG7Bz2I6HNamrade3ep2l3BqDwQw4LRgnDc5J4ODkcfNnAORzS6r4b0bUIWSWyjiYj/AFkKhHH4jr+Oa5GTwDrAEsUfiWSSIAi2MyuWhBzxkNznOST37U1YRYvpDqnxNslgGYdOV1kbOMOFywGOv306++Mc50IyLn4hXHl4ItLJVkx2ZjkfoTV3wx4btNDV5FkkuLuUASzSNk9B8q+i5GcVc0jR7PSxcNbK5kuZTNNI7bmdj7+g7Ci40TlajZaslailHFIortTD1pXPOKbSGevMajZqUtxUTNkV1M5UZPip9ujTH/bj/PzFrmZL2S78b3NsyIqWdsyrjdk72Q55GP4cceldB4rfbo8jHoJIs/8Afxaxp5A3jC4XP+rsI+PrI/8AhUstHk99eJdeI7+3tlEN091LErGFnacPOqkL823hUz06Vd+KM/iS68EXlvPb32J2ij2R2kcYOZB94iRyB9B+NdD4L0vUZXGoapPFc2rBZbFA2DCd7tyAB2YdSa7A4781DZVjk7WHRdOs9KFu1va20l+HJdwq7kiYAZJ6jaorpBqWm441C0Pv56/41ztnp+squnrPp1k/2R5mfddZWUyE8/cOOtaPk3meNC0oH18//wC1UmNGiNR088/brXH/AF2X/GlkvrJF3PeWyr6mVQP51mNZ3b8nTtFU+jIzfrtqI6VNuLDSPDxY8EmA8j/vmkM3VZWUMpDKRkEHgis25GfElj6razn/AMeiFReHrLUdPEttcPamyUD7LHEWzF1yuSPu9MenTpipJP8AkZ4vaxfH4yJn+QpDNEmkoNIaQwppoNJQFxpphqQik20CGdaNtPC0oU0xDNtIUqdUp/l8UWC5U2VVuvlUmtNkwtZepcDFDGjPdxnnrUfmYNQzsQTUIkYmouaWPaC1Rs1RGSkL8V1HKZXixv8AiUlf780K/nKtZ+t6XpuoTLJeWcUzpwrMPmA9MjnHtWh4htJb6yEMEyRSJNHMrOhZco4bBAIODj1rIuRreeZ9N/78yf8AxdSykSWtvDaWsdtbpsiiUIi56AdqeTVEprH8V1YD6W7/APxdNaLVSeb61X/dtjn9WqGUX80maoG2vz97VGH+7Ag/nmmmxnzltUvT7Dyx/JakDQzSjPpWd/Zkbf6y6vn+ty4H6EUDSbPv9oP1uZP/AIqgaNL8Ky5D/wAVRCP+nGT/ANGJTjoumt9+3Z/96Z2/mangsLWGaKWGIIYYTDGAThUJBxj6qKYywaKftpVSkBFtpdvNWFjp6xe1FhXKoT2pfLq55VHl4p2JuVfLpVjqyI/anrD7U7BcrrHTvLq0seO1DpgU7CuUJhgGsW/+bNbd4ONtZN1EaUi4mDOmTimJDzWnJBzQsFZWNLneebxSh6pRybqnVq6TnHytxWbcN81W5n61nXDc1LGhpamM1MZqaWqSh5am7qZmmlqQEwanrVdTU8IzQMkFPVc09I6nSPmnYVyJY6kWOp1jqRIuadibkKx8dKlWOp0iqZIuKLCuVRFQYs1eWP2pyw80WFcorDx0qRIfar6Q+1S+TxTsFzM8qoZU/Ktd4eKrTQ/LjFOwXMKaIsx4qpLBwSRXQPbcdKr3Fr8u3FKxVzmjbknOKVbf2rYa2201bc56UrD5ivbyNiraSHFFFNCZFM7VnXEhzRRSY0QNI2QKaZGooqShvmGjeaKKBixud1XrU5oooQmaMY4BqxGKKKshkyCpkUZFFFMRMoFTxqKKKBMmRBUqoKKKaJJVQVIEFFFUIa0amoXjUk0UUANMS1WmiXk0UVLGUZYl3UqwrmiikUf/2Q==" id="220" name="Shape 220"/>
          <p:cNvSpPr/>
          <p:nvPr/>
        </p:nvSpPr>
        <p:spPr>
          <a:xfrm>
            <a:off x="5943599" y="1494183"/>
            <a:ext cx="20871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9000" y="3421200"/>
            <a:ext cx="3456525" cy="2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4">
            <a:alphaModFix/>
          </a:blip>
          <a:srcRect b="0" l="19725" r="9090" t="20546"/>
          <a:stretch/>
        </p:blipFill>
        <p:spPr>
          <a:xfrm>
            <a:off x="8428650" y="0"/>
            <a:ext cx="3763351" cy="31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Brakes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692927" y="1406130"/>
            <a:ext cx="5142390" cy="474200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7168" lvl="0" marL="25716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bicycle disc brakes are attached to the front tires, and the two corresponding bike brake handles are attached to the front of the frame</a:t>
            </a:r>
            <a:r>
              <a:rPr lang="en-US" sz="2000"/>
              <a:t>.</a:t>
            </a:r>
          </a:p>
          <a:p>
            <a:pPr indent="-269859" lvl="1" marL="600059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Merriweather Sans"/>
              <a:buChar char="–"/>
            </a:pPr>
            <a:r>
              <a:rPr lang="en-US" sz="2000"/>
              <a:t>160mm rotor diameter</a:t>
            </a:r>
          </a:p>
          <a:p>
            <a:pPr indent="-269859" lvl="1" marL="600059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Merriweather Sans"/>
              <a:buChar char="–"/>
            </a:pPr>
            <a:r>
              <a:rPr lang="en-US" sz="2000"/>
              <a:t>calipers attached to vertical plates </a:t>
            </a:r>
          </a:p>
          <a:p>
            <a:pPr indent="-269859" lvl="1" marL="600059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Merriweather Sans"/>
              <a:buChar char="–"/>
            </a:pPr>
            <a:r>
              <a:rPr lang="en-US" sz="2000"/>
              <a:t>paired brake handles in footwell allows for left/right brake bias during turn in</a:t>
            </a:r>
          </a:p>
          <a:p>
            <a:pPr indent="-257168" lvl="0" marL="257168" marR="0" rtl="0" algn="l">
              <a:lnSpc>
                <a:spcPct val="110000"/>
              </a:lnSpc>
              <a:spcBef>
                <a:spcPts val="1867"/>
              </a:spcBef>
              <a:spcAft>
                <a:spcPts val="0"/>
              </a:spcAft>
              <a:buClr>
                <a:srgbClr val="DC0202"/>
              </a:buClr>
              <a:buSzPts val="2454"/>
              <a:buFont typeface="Noto Sans Symbols"/>
              <a:buNone/>
            </a:pPr>
            <a:r>
              <a:t/>
            </a:r>
            <a:endParaRPr b="0" i="0" sz="26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reaking.jpg" id="229" name="Shape 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5245" y="970547"/>
            <a:ext cx="3056350" cy="171847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6839447" y="2689026"/>
            <a:ext cx="12716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(Initial Concept)</a:t>
            </a: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4">
            <a:alphaModFix/>
          </a:blip>
          <a:srcRect b="32011" l="0" r="0" t="23877"/>
          <a:stretch/>
        </p:blipFill>
        <p:spPr>
          <a:xfrm>
            <a:off x="5975250" y="3055750"/>
            <a:ext cx="3576975" cy="28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Shape 232"/>
          <p:cNvSpPr/>
          <p:nvPr/>
        </p:nvSpPr>
        <p:spPr>
          <a:xfrm>
            <a:off x="8734125" y="3743900"/>
            <a:ext cx="542400" cy="1574400"/>
          </a:xfrm>
          <a:prstGeom prst="ellipse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Seating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692926" y="1406130"/>
            <a:ext cx="528645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Seating is Foam Pad</a:t>
            </a:r>
          </a:p>
          <a:p>
            <a:pPr indent="-246491" lvl="1" marL="60006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–"/>
            </a:pPr>
            <a:r>
              <a:rPr lang="en-US" sz="2000"/>
              <a:t>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dded so driver doesn't </a:t>
            </a:r>
            <a:r>
              <a:rPr lang="en-US" sz="2000"/>
              <a:t>slide off</a:t>
            </a:r>
          </a:p>
          <a:p>
            <a:pPr indent="-26670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Dead pedals mounted in footwell near brakes to allow for enhanced driver support throughout cornering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807170930b_HDR.jpg"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9381" y="1682928"/>
            <a:ext cx="5907820" cy="332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Overall Design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692926" y="1406130"/>
            <a:ext cx="1089153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7168" lvl="0" marL="25716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0807170930a_HDR.jpg"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3375" y="2709125"/>
            <a:ext cx="5381069" cy="30268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0807170930_HDR.jpg" id="57" name="Shape 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25" y="1406125"/>
            <a:ext cx="5381096" cy="3026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Failures</a:t>
            </a:r>
            <a:r>
              <a:rPr lang="en-US"/>
              <a:t> and Testing</a:t>
            </a: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92926" y="1406130"/>
            <a:ext cx="1089153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lang="en-US" sz="2000"/>
              <a:t>Finished early to allow for shakedown</a:t>
            </a:r>
          </a:p>
          <a:p>
            <a:pPr indent="-281305" lvl="1" marL="5994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Merriweather Sans"/>
              <a:buChar char="–"/>
            </a:pPr>
            <a:r>
              <a:rPr lang="en-US" sz="2000"/>
              <a:t>Issues and areas for improvement</a:t>
            </a:r>
          </a:p>
          <a:p>
            <a:pPr indent="-256286" lvl="2" marL="8997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➢"/>
            </a:pPr>
            <a:r>
              <a:rPr lang="en-US" sz="2000"/>
              <a:t>Original steering proved to be too heavy and unpredictable</a:t>
            </a:r>
          </a:p>
          <a:p>
            <a:pPr indent="-235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got in the way when changing drivers (approx 5 sec)</a:t>
            </a:r>
          </a:p>
          <a:p>
            <a:pPr indent="-256286" lvl="2" marL="8997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➢"/>
            </a:pPr>
            <a:r>
              <a:rPr lang="en-US" sz="2000"/>
              <a:t>Brakes were too tight</a:t>
            </a:r>
          </a:p>
          <a:p>
            <a:pPr indent="-235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when applied, the kart would unpredictably turn left/right</a:t>
            </a:r>
          </a:p>
          <a:p>
            <a:pPr indent="-256286" lvl="2" marL="8997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➢"/>
            </a:pPr>
            <a:r>
              <a:rPr lang="en-US" sz="2000"/>
              <a:t>Friction between drivewheel and chassis was clearly audible</a:t>
            </a:r>
          </a:p>
          <a:p>
            <a:pPr indent="-235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loss of speed</a:t>
            </a:r>
          </a:p>
          <a:p>
            <a:pPr indent="-256286" lvl="2" marL="8997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➢"/>
            </a:pPr>
            <a:r>
              <a:rPr lang="en-US" sz="2000"/>
              <a:t>Front footwell broke off during the lap</a:t>
            </a:r>
          </a:p>
          <a:p>
            <a:pPr indent="-235426" lvl="3" marL="1242981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000"/>
              <a:buChar char="▪"/>
            </a:pPr>
            <a:r>
              <a:rPr lang="en-US" sz="2000"/>
              <a:t>result of pushing on the dead pedals</a:t>
            </a:r>
          </a:p>
          <a:p>
            <a:pPr indent="-256286" lvl="2" marL="899795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➢"/>
            </a:pPr>
            <a:r>
              <a:rPr lang="en-US" sz="2000"/>
              <a:t>Metal seat was too slippery during corners</a:t>
            </a:r>
          </a:p>
          <a:p>
            <a:pPr indent="0" lvl="0" marL="457200" marR="0" rtl="0" algn="l">
              <a:lnSpc>
                <a:spcPct val="110000"/>
              </a:lnSpc>
              <a:spcBef>
                <a:spcPts val="1225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13994" lvl="2" marL="899795" marR="0" rtl="0" algn="l">
              <a:lnSpc>
                <a:spcPct val="110000"/>
              </a:lnSpc>
              <a:spcBef>
                <a:spcPts val="290"/>
              </a:spcBef>
              <a:spcAft>
                <a:spcPts val="0"/>
              </a:spcAft>
              <a:buClr>
                <a:srgbClr val="DC0202"/>
              </a:buClr>
              <a:buSzPts val="1334"/>
              <a:buFont typeface="Noto Sans Symbols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994" lvl="2" marL="899795" marR="0" rtl="0" algn="l">
              <a:lnSpc>
                <a:spcPct val="110000"/>
              </a:lnSpc>
              <a:spcBef>
                <a:spcPts val="290"/>
              </a:spcBef>
              <a:spcAft>
                <a:spcPts val="0"/>
              </a:spcAft>
              <a:buClr>
                <a:srgbClr val="DC0202"/>
              </a:buClr>
              <a:buSzPts val="1334"/>
              <a:buFont typeface="Noto Sans Symbols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3994" lvl="2" marL="899795" marR="0" rtl="0" algn="l">
              <a:lnSpc>
                <a:spcPct val="110000"/>
              </a:lnSpc>
              <a:spcBef>
                <a:spcPts val="290"/>
              </a:spcBef>
              <a:spcAft>
                <a:spcPts val="0"/>
              </a:spcAft>
              <a:buClr>
                <a:srgbClr val="DC0202"/>
              </a:buClr>
              <a:buSzPts val="1334"/>
              <a:buFont typeface="Noto Sans Symbols"/>
              <a:buNone/>
            </a:pPr>
            <a:r>
              <a:t/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342900" marR="0" rtl="0" algn="l">
              <a:lnSpc>
                <a:spcPct val="110000"/>
              </a:lnSpc>
              <a:spcBef>
                <a:spcPts val="1225"/>
              </a:spcBef>
              <a:spcAft>
                <a:spcPts val="0"/>
              </a:spcAft>
              <a:buClr>
                <a:srgbClr val="DC0202"/>
              </a:buClr>
              <a:buFont typeface="Merriweather Sans"/>
              <a:buNone/>
            </a:pPr>
            <a:r>
              <a:t/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Failures and Testing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50251" y="1264055"/>
            <a:ext cx="10891500" cy="43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4406" lvl="0" marL="457200" rtl="0">
              <a:spcBef>
                <a:spcPts val="0"/>
              </a:spcBef>
              <a:spcAft>
                <a:spcPts val="0"/>
              </a:spcAft>
              <a:buSzPts val="2454"/>
              <a:buChar char="▪"/>
            </a:pPr>
            <a:r>
              <a:rPr lang="en-US"/>
              <a:t>Solutions</a:t>
            </a:r>
          </a:p>
          <a:p>
            <a:pPr indent="-368808" lvl="1" marL="914400" rtl="0">
              <a:spcBef>
                <a:spcPts val="0"/>
              </a:spcBef>
              <a:spcAft>
                <a:spcPts val="0"/>
              </a:spcAft>
              <a:buSzPts val="2208"/>
              <a:buChar char="–"/>
            </a:pPr>
            <a:r>
              <a:rPr lang="en-US"/>
              <a:t>Steering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changed steering to current design</a:t>
            </a:r>
          </a:p>
          <a:p>
            <a:pPr indent="-347154" lvl="3" marL="1828800" rtl="0">
              <a:spcBef>
                <a:spcPts val="0"/>
              </a:spcBef>
              <a:spcAft>
                <a:spcPts val="0"/>
              </a:spcAft>
              <a:buSzPts val="1867"/>
              <a:buChar char="▪"/>
            </a:pPr>
            <a:r>
              <a:rPr lang="en-US"/>
              <a:t>lighter, precise, predictable, durable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added ability to steer while leaning into the corner with universal joint (i shaft joint)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universal joint also allows us to get in and out of the cart without steering column getting in the way</a:t>
            </a:r>
          </a:p>
          <a:p>
            <a:pPr indent="-347154" lvl="3" marL="1828800" rtl="0">
              <a:spcBef>
                <a:spcPts val="0"/>
              </a:spcBef>
              <a:spcAft>
                <a:spcPts val="0"/>
              </a:spcAft>
              <a:buSzPts val="1867"/>
              <a:buChar char="▪"/>
            </a:pPr>
            <a:r>
              <a:rPr lang="en-US"/>
              <a:t>faster driver changes during heat race (approx 2 sec)</a:t>
            </a:r>
          </a:p>
          <a:p>
            <a:pPr indent="-368808" lvl="1" marL="914400" rtl="0">
              <a:spcBef>
                <a:spcPts val="0"/>
              </a:spcBef>
              <a:spcAft>
                <a:spcPts val="0"/>
              </a:spcAft>
              <a:buSzPts val="2208"/>
              <a:buChar char="–"/>
            </a:pPr>
            <a:r>
              <a:rPr lang="en-US"/>
              <a:t>Brakes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tuned brakes to allow for more pedal travel before </a:t>
            </a:r>
            <a:r>
              <a:rPr lang="en-US"/>
              <a:t>engagement</a:t>
            </a:r>
          </a:p>
          <a:p>
            <a:pPr indent="-347154" lvl="3" marL="1828800" rtl="0">
              <a:spcBef>
                <a:spcPts val="0"/>
              </a:spcBef>
              <a:buSzPts val="1867"/>
              <a:buChar char="▪"/>
            </a:pPr>
            <a:r>
              <a:rPr lang="en-US"/>
              <a:t>along with improved steering, braking under speed drastically improved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Failures and Testing</a:t>
            </a: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92926" y="1406130"/>
            <a:ext cx="10891500" cy="43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4406" lvl="0" marL="457200" rtl="0">
              <a:spcBef>
                <a:spcPts val="0"/>
              </a:spcBef>
              <a:spcAft>
                <a:spcPts val="0"/>
              </a:spcAft>
              <a:buSzPts val="2454"/>
              <a:buChar char="▪"/>
            </a:pPr>
            <a:r>
              <a:rPr lang="en-US"/>
              <a:t>Solutions</a:t>
            </a:r>
          </a:p>
          <a:p>
            <a:pPr indent="-368808" lvl="1" marL="914400" rtl="0">
              <a:spcBef>
                <a:spcPts val="0"/>
              </a:spcBef>
              <a:spcAft>
                <a:spcPts val="0"/>
              </a:spcAft>
              <a:buSzPts val="2208"/>
              <a:buFont typeface="Merriweather Sans"/>
              <a:buChar char="–"/>
            </a:pPr>
            <a:r>
              <a:rPr lang="en-US"/>
              <a:t>Collar Friction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used thrust bearings to reduce friction between wheels and chassis</a:t>
            </a:r>
          </a:p>
          <a:p>
            <a:pPr indent="-368808" lvl="1" marL="914400" rtl="0">
              <a:spcBef>
                <a:spcPts val="0"/>
              </a:spcBef>
              <a:spcAft>
                <a:spcPts val="0"/>
              </a:spcAft>
              <a:buSzPts val="2208"/>
              <a:buChar char="–"/>
            </a:pPr>
            <a:r>
              <a:rPr lang="en-US"/>
              <a:t>Wheel Bearing Friction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pressed out wheel bearings to press in new and better bearings</a:t>
            </a:r>
          </a:p>
          <a:p>
            <a:pPr indent="-347154" lvl="3" marL="1828800" rtl="0">
              <a:spcBef>
                <a:spcPts val="0"/>
              </a:spcBef>
              <a:spcAft>
                <a:spcPts val="0"/>
              </a:spcAft>
              <a:buSzPts val="1867"/>
              <a:buChar char="▪"/>
            </a:pPr>
            <a:r>
              <a:rPr lang="en-US"/>
              <a:t>flange on new bearing prevented hub assembly from fitting</a:t>
            </a:r>
          </a:p>
          <a:p>
            <a:pPr indent="-347154" lvl="3" marL="1828800" rtl="0">
              <a:spcBef>
                <a:spcPts val="0"/>
              </a:spcBef>
              <a:spcAft>
                <a:spcPts val="0"/>
              </a:spcAft>
              <a:buSzPts val="1867"/>
              <a:buChar char="▪"/>
            </a:pPr>
            <a:r>
              <a:rPr lang="en-US"/>
              <a:t>ended up pressing new bearings onto the wheel and replacing all wheels</a:t>
            </a:r>
          </a:p>
          <a:p>
            <a:pPr indent="-347154" lvl="4" marL="2286000" rtl="0">
              <a:spcBef>
                <a:spcPts val="0"/>
              </a:spcBef>
              <a:buSzPts val="1867"/>
              <a:buChar char="–"/>
            </a:pPr>
            <a:r>
              <a:rPr lang="en-US"/>
              <a:t>helped reduce rolling friction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Failures and Testing</a:t>
            </a:r>
          </a:p>
        </p:txBody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92926" y="1406130"/>
            <a:ext cx="10891500" cy="43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68808" lvl="1" marL="914400" rtl="0">
              <a:spcBef>
                <a:spcPts val="0"/>
              </a:spcBef>
              <a:spcAft>
                <a:spcPts val="0"/>
              </a:spcAft>
              <a:buSzPts val="2208"/>
              <a:buChar char="–"/>
            </a:pPr>
            <a:r>
              <a:rPr lang="en-US"/>
              <a:t>Front frame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frame was reinforced with 80-20 brackets</a:t>
            </a:r>
          </a:p>
          <a:p>
            <a:pPr indent="-353209" lvl="2" marL="1371600" rtl="0">
              <a:spcBef>
                <a:spcPts val="0"/>
              </a:spcBef>
              <a:spcAft>
                <a:spcPts val="0"/>
              </a:spcAft>
              <a:buSzPts val="1962"/>
              <a:buChar char="➢"/>
            </a:pPr>
            <a:r>
              <a:rPr lang="en-US"/>
              <a:t>new dead pedals attached closer to driver to reduce moment force</a:t>
            </a:r>
          </a:p>
          <a:p>
            <a:pPr indent="-368808" lvl="1" marL="914400" rtl="0">
              <a:spcBef>
                <a:spcPts val="0"/>
              </a:spcBef>
              <a:spcAft>
                <a:spcPts val="0"/>
              </a:spcAft>
              <a:buSzPts val="2208"/>
              <a:buChar char="–"/>
            </a:pPr>
            <a:r>
              <a:rPr lang="en-US"/>
              <a:t>Seat </a:t>
            </a:r>
          </a:p>
          <a:p>
            <a:pPr indent="-353209" lvl="2" marL="1371600" rtl="0">
              <a:spcBef>
                <a:spcPts val="0"/>
              </a:spcBef>
              <a:buSzPts val="1962"/>
              <a:buChar char="➢"/>
            </a:pPr>
            <a:r>
              <a:rPr lang="en-US"/>
              <a:t>foam pad glued onto metal plate to help prevent the driver from sliding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692925" y="62463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Failures and Testing: Reinforcing Visuals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328525" y="2851650"/>
            <a:ext cx="19458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Reinforced plates for front of frame</a:t>
            </a:r>
          </a:p>
        </p:txBody>
      </p:sp>
      <p:sp>
        <p:nvSpPr>
          <p:cNvPr id="274" name="Shape 274"/>
          <p:cNvSpPr txBox="1"/>
          <p:nvPr/>
        </p:nvSpPr>
        <p:spPr>
          <a:xfrm>
            <a:off x="10524150" y="1889425"/>
            <a:ext cx="1539600" cy="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Extra pedals for bracing feet</a:t>
            </a:r>
          </a:p>
        </p:txBody>
      </p:sp>
      <p:pic>
        <p:nvPicPr>
          <p:cNvPr descr="FrontReinforcement.jpg" id="275" name="Shape 275"/>
          <p:cNvPicPr preferRelativeResize="0"/>
          <p:nvPr/>
        </p:nvPicPr>
        <p:blipFill rotWithShape="1">
          <a:blip r:embed="rId3">
            <a:alphaModFix/>
          </a:blip>
          <a:srcRect b="10849" l="15142" r="15302" t="9373"/>
          <a:stretch/>
        </p:blipFill>
        <p:spPr>
          <a:xfrm>
            <a:off x="2968325" y="1247725"/>
            <a:ext cx="6860528" cy="44261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Shape 276"/>
          <p:cNvCxnSpPr>
            <a:stCxn id="273" idx="3"/>
          </p:cNvCxnSpPr>
          <p:nvPr/>
        </p:nvCxnSpPr>
        <p:spPr>
          <a:xfrm flipH="1" rot="10800000">
            <a:off x="2274325" y="2484300"/>
            <a:ext cx="1539600" cy="678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7" name="Shape 277"/>
          <p:cNvCxnSpPr>
            <a:stCxn id="273" idx="3"/>
          </p:cNvCxnSpPr>
          <p:nvPr/>
        </p:nvCxnSpPr>
        <p:spPr>
          <a:xfrm>
            <a:off x="2274325" y="3163200"/>
            <a:ext cx="1609500" cy="72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78" name="Shape 278"/>
          <p:cNvCxnSpPr>
            <a:stCxn id="274" idx="1"/>
          </p:cNvCxnSpPr>
          <p:nvPr/>
        </p:nvCxnSpPr>
        <p:spPr>
          <a:xfrm flipH="1">
            <a:off x="9324750" y="2228875"/>
            <a:ext cx="1199400" cy="727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Budget and Parts Summary</a:t>
            </a:r>
          </a:p>
        </p:txBody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93550" y="1434000"/>
            <a:ext cx="5844900" cy="43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4406" lvl="0" marL="457200" rtl="0">
              <a:spcBef>
                <a:spcPts val="0"/>
              </a:spcBef>
              <a:spcAft>
                <a:spcPts val="0"/>
              </a:spcAft>
              <a:buSzPts val="2454"/>
              <a:buChar char="▪"/>
            </a:pPr>
            <a:r>
              <a:rPr lang="en-US"/>
              <a:t>Total Nexteer Parts: </a:t>
            </a:r>
            <a:r>
              <a:rPr b="1" lang="en-US"/>
              <a:t>96</a:t>
            </a:r>
          </a:p>
          <a:p>
            <a:pPr indent="-384406" lvl="0" marL="914400" rtl="0">
              <a:spcBef>
                <a:spcPts val="0"/>
              </a:spcBef>
              <a:spcAft>
                <a:spcPts val="0"/>
              </a:spcAft>
              <a:buSzPts val="2454"/>
              <a:buChar char="▪"/>
            </a:pPr>
            <a:r>
              <a:rPr lang="en-US"/>
              <a:t>Upper Steering:11</a:t>
            </a:r>
          </a:p>
          <a:p>
            <a:pPr indent="-384406" lvl="0" marL="914400" rtl="0">
              <a:spcBef>
                <a:spcPts val="0"/>
              </a:spcBef>
              <a:spcAft>
                <a:spcPts val="0"/>
              </a:spcAft>
              <a:buSzPts val="2454"/>
              <a:buChar char="▪"/>
            </a:pPr>
            <a:r>
              <a:rPr lang="en-US"/>
              <a:t>Lower Steering &amp; Frame: 17</a:t>
            </a:r>
          </a:p>
          <a:p>
            <a:pPr indent="-384406" lvl="0" marL="914400" rtl="0">
              <a:spcBef>
                <a:spcPts val="0"/>
              </a:spcBef>
              <a:buSzPts val="2454"/>
              <a:buChar char="▪"/>
            </a:pPr>
            <a:r>
              <a:rPr lang="en-US"/>
              <a:t>Misc: 68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457200" rtl="0">
              <a:spcBef>
                <a:spcPts val="0"/>
              </a:spcBef>
              <a:buNone/>
            </a:pPr>
            <a:r>
              <a:rPr lang="en-US"/>
              <a:t>	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6" name="Shape 286"/>
          <p:cNvSpPr txBox="1"/>
          <p:nvPr/>
        </p:nvSpPr>
        <p:spPr>
          <a:xfrm>
            <a:off x="5938450" y="1434000"/>
            <a:ext cx="5844900" cy="3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84406" lvl="0" marL="457200" rtl="0">
              <a:lnSpc>
                <a:spcPct val="110000"/>
              </a:lnSpc>
              <a:spcBef>
                <a:spcPts val="1867"/>
              </a:spcBef>
              <a:buClr>
                <a:srgbClr val="DC0202"/>
              </a:buClr>
              <a:buSzPts val="2454"/>
              <a:buFont typeface="Noto Sans Symbols"/>
              <a:buChar char="▪"/>
            </a:pPr>
            <a:r>
              <a:rPr lang="en-US" sz="2667"/>
              <a:t>Budget Spent: $266.41</a:t>
            </a:r>
          </a:p>
          <a:p>
            <a:pPr indent="-384406" lvl="0" marL="457200" rtl="0">
              <a:lnSpc>
                <a:spcPct val="110000"/>
              </a:lnSpc>
              <a:spcBef>
                <a:spcPts val="1867"/>
              </a:spcBef>
              <a:buClr>
                <a:srgbClr val="DC0202"/>
              </a:buClr>
              <a:buSzPts val="2454"/>
              <a:buFont typeface="Noto Sans Symbols"/>
              <a:buChar char="▪"/>
            </a:pPr>
            <a:r>
              <a:rPr lang="en-US" sz="2667"/>
              <a:t>Budget Remaining: $33.59</a:t>
            </a:r>
          </a:p>
          <a:p>
            <a:pPr indent="-397954" lvl="0" marL="457200" rtl="0">
              <a:lnSpc>
                <a:spcPct val="110000"/>
              </a:lnSpc>
              <a:spcBef>
                <a:spcPts val="1867"/>
              </a:spcBef>
              <a:buClr>
                <a:srgbClr val="DC0202"/>
              </a:buClr>
              <a:buSzPts val="2667"/>
              <a:buFont typeface="Noto Sans Symbols"/>
              <a:buChar char="▪"/>
            </a:pPr>
            <a:r>
              <a:rPr lang="en-US" sz="2667"/>
              <a:t>Quantity of Bought Parts: 33</a:t>
            </a:r>
          </a:p>
          <a:p>
            <a:pPr indent="0" lvl="0" marL="0" rtl="0">
              <a:lnSpc>
                <a:spcPct val="110000"/>
              </a:lnSpc>
              <a:spcBef>
                <a:spcPts val="1867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149425" y="354900"/>
            <a:ext cx="104337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Nexteer Scrap Part  List-Lower Steering and Frame</a:t>
            </a:r>
          </a:p>
        </p:txBody>
      </p:sp>
      <p:graphicFrame>
        <p:nvGraphicFramePr>
          <p:cNvPr id="292" name="Shape 292"/>
          <p:cNvGraphicFramePr/>
          <p:nvPr/>
        </p:nvGraphicFramePr>
        <p:xfrm>
          <a:off x="149425" y="978010"/>
          <a:ext cx="3000000" cy="3000000"/>
        </p:xfrm>
        <a:graphic>
          <a:graphicData uri="http://schemas.openxmlformats.org/drawingml/2006/table">
            <a:tbl>
              <a:tblPr bandRow="1" firstRow="1" lastRow="1">
                <a:noFill/>
                <a:tableStyleId>{6D845476-82B7-4064-973E-7A64AC0CBBE2}</a:tableStyleId>
              </a:tblPr>
              <a:tblGrid>
                <a:gridCol w="5125200"/>
                <a:gridCol w="2090975"/>
                <a:gridCol w="1377075"/>
                <a:gridCol w="3231225"/>
              </a:tblGrid>
              <a:tr h="35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 u="none" cap="none" strike="noStrike"/>
                        <a:t>Scrap Part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Part No.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Quantity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Use </a:t>
                      </a:r>
                    </a:p>
                  </a:txBody>
                  <a:tcPr marT="45725" marB="45725" marR="91450" marL="91450"/>
                </a:tc>
              </a:tr>
              <a:tr h="35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Lower Steering Shaft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38024621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Frame</a:t>
                      </a:r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*6105 Wrought Aluminum</a:t>
                      </a:r>
                    </a:p>
                  </a:txBody>
                  <a:tcPr marT="45725" marB="45725" marR="91450" marL="91450"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33009105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5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Lower Steering Shaft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38029094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Lower Steering</a:t>
                      </a:r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*Lower Shaft Bearing Assembly </a:t>
                      </a:r>
                    </a:p>
                  </a:txBody>
                  <a:tcPr marT="45725" marB="45725" marR="91450" marL="91450">
                    <a:lnT cap="flat" cmpd="sng" w="12700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38012694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*Wave Retaining Ring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38026809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*Steering Column Jacket Assembly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26113592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**Bracket and Jacket Assembly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26113593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**Upper Bearing Assembly</a:t>
                      </a:r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26113596</a:t>
                      </a:r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*</a:t>
                      </a:r>
                      <a:r>
                        <a:rPr lang="en-US">
                          <a:solidFill>
                            <a:srgbClr val="000000"/>
                          </a:solidFill>
                        </a:rPr>
                        <a:t>identification label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38029286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548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Steering Shaft Assembly</a:t>
                      </a:r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38029131</a:t>
                      </a:r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Lower Steering</a:t>
                      </a:r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*Shaft Lock Sleeve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26114337</a:t>
                      </a:r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</a:rPr>
                        <a:t>*Steering Column Shaft</a:t>
                      </a:r>
                    </a:p>
                  </a:txBody>
                  <a:tcPr marT="45725" marB="45725" marR="91450" marL="91450"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38029130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</a:tr>
              <a:tr h="3593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Total Lower Steering &amp; Frame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17</a:t>
                      </a:r>
                    </a:p>
                  </a:txBody>
                  <a:tcPr marT="45725" marB="45725" marR="91450" marL="91450"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149425" y="470875"/>
            <a:ext cx="9017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Nexteer Scrap Part List- Upper St</a:t>
            </a:r>
            <a:r>
              <a:rPr lang="en-US"/>
              <a:t>eering</a:t>
            </a:r>
          </a:p>
        </p:txBody>
      </p:sp>
      <p:graphicFrame>
        <p:nvGraphicFramePr>
          <p:cNvPr id="298" name="Shape 298"/>
          <p:cNvGraphicFramePr/>
          <p:nvPr/>
        </p:nvGraphicFramePr>
        <p:xfrm>
          <a:off x="149425" y="978010"/>
          <a:ext cx="3000000" cy="3000000"/>
        </p:xfrm>
        <a:graphic>
          <a:graphicData uri="http://schemas.openxmlformats.org/drawingml/2006/table">
            <a:tbl>
              <a:tblPr bandRow="1" firstRow="1" lastRow="1">
                <a:noFill/>
                <a:tableStyleId>{6D845476-82B7-4064-973E-7A64AC0CBBE2}</a:tableStyleId>
              </a:tblPr>
              <a:tblGrid>
                <a:gridCol w="5118450"/>
                <a:gridCol w="2088225"/>
                <a:gridCol w="1375250"/>
                <a:gridCol w="3226950"/>
              </a:tblGrid>
              <a:tr h="274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 u="none" cap="none" strike="noStrike"/>
                        <a:t>Scrap Part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Part No.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Quantity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Use </a:t>
                      </a:r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</a:rPr>
                        <a:t>Lower Bearing Lock Sleeve and Yoke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38209158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Upper Steering</a:t>
                      </a:r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*Tolerance Ring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38023569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*Slip Clutch Assist Ring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38027175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*Lithium Soap Grease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00005495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*Lower Bearing and Yoke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38209164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**Lower Bearing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38019081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**Steering Shaft Steake Yoke</a:t>
                      </a:r>
                    </a:p>
                  </a:txBody>
                  <a:tcPr marT="45725" marB="45725" marR="91450" marL="91450"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38201274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2743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Upper And Lower Shaft Assembly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38020415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Upper Steering</a:t>
                      </a:r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*Lower Overmold Shaft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38018609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**Lower Steering Shaft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38018610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**Nylon 12 HS Plastic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00005538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*Upper Steering Shaft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38018604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/>
                        <a:t>-</a:t>
                      </a:r>
                      <a:r>
                        <a:rPr b="0" lang="en-US">
                          <a:solidFill>
                            <a:srgbClr val="000000"/>
                          </a:solidFill>
                        </a:rPr>
                        <a:t>-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**Upper Stub Shaft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38018606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**Tubular Shaft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38018605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**Synthetic Lithium Grease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28293461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**Washer Head Screw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07849055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1</a:t>
                      </a:r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F9E6E6"/>
                    </a:solidFill>
                  </a:tcPr>
                </a:tc>
              </a:tr>
              <a:tr h="3048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FFFFFF"/>
                          </a:solidFill>
                        </a:rPr>
                        <a:t>Total Upper Steering</a:t>
                      </a:r>
                    </a:p>
                  </a:txBody>
                  <a:tcPr marT="45725" marB="45725" marR="91450" marL="91450"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FFFFFF"/>
                          </a:solidFill>
                        </a:rPr>
                        <a:t>11</a:t>
                      </a:r>
                    </a:p>
                  </a:txBody>
                  <a:tcPr marT="45725" marB="45725" marR="91450" marL="91450"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solidFill>
                      <a:srgbClr val="DC020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149425" y="354905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Nexteer Scrap Part  List</a:t>
            </a:r>
          </a:p>
        </p:txBody>
      </p:sp>
      <p:graphicFrame>
        <p:nvGraphicFramePr>
          <p:cNvPr id="304" name="Shape 304"/>
          <p:cNvGraphicFramePr/>
          <p:nvPr/>
        </p:nvGraphicFramePr>
        <p:xfrm>
          <a:off x="149425" y="978010"/>
          <a:ext cx="3000000" cy="3000000"/>
        </p:xfrm>
        <a:graphic>
          <a:graphicData uri="http://schemas.openxmlformats.org/drawingml/2006/table">
            <a:tbl>
              <a:tblPr bandRow="1" firstRow="1" lastRow="1">
                <a:noFill/>
                <a:tableStyleId>{6D845476-82B7-4064-973E-7A64AC0CBBE2}</a:tableStyleId>
              </a:tblPr>
              <a:tblGrid>
                <a:gridCol w="4529050"/>
                <a:gridCol w="3127350"/>
                <a:gridCol w="1334900"/>
                <a:gridCol w="2768850"/>
              </a:tblGrid>
              <a:tr h="3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 u="none" cap="none" strike="noStrike"/>
                        <a:t>Scrap Part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Part No.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Quantity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Use </a:t>
                      </a:r>
                    </a:p>
                  </a:txBody>
                  <a:tcPr marT="45725" marB="45725" marR="91450" marL="91450"/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Steering Shaft Coupling Bolt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26043051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Torque Tension Hex Nut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26025433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Entire Cart</a:t>
                      </a:r>
                    </a:p>
                  </a:txBody>
                  <a:tcPr marT="45725" marB="45725" marR="91450" marL="91450"/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Yoke Bushing 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38232116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Motor Housing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28309903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Motor H</a:t>
                      </a:r>
                      <a:r>
                        <a:rPr lang="en-US"/>
                        <a:t>ousing</a:t>
                      </a:r>
                    </a:p>
                  </a:txBody>
                  <a:tcPr marT="45725" marB="45725" marR="91450" marL="91450"/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*External Torx Screw(M6)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38003121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3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PTFE Filled Synthetic Grease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09986139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Wheels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293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</a:rPr>
                        <a:t>Steering Coupling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38228610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-69850" lvl="0" marL="0" rtl="0">
                        <a:spcBef>
                          <a:spcPts val="0"/>
                        </a:spcBef>
                        <a:buSzPts val="1100"/>
                        <a:buNone/>
                      </a:pPr>
                      <a:r>
                        <a:rPr lang="en-US"/>
                        <a:t>Feet Bracers/Front &amp; Rear Axle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*Flange Yoke and Bushing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38228611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**Yoke Bushing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38232116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**Steering Flange Yoke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38219756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Flange Yoke and Coupling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38228613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Connect Wheels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*Flange ad Pin Yoke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38219759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*Flex Coupling Reinforcement 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38230444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000000"/>
                          </a:solidFill>
                        </a:rPr>
                        <a:t>4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F9E6E6"/>
                    </a:solidFill>
                  </a:tcPr>
                </a:tc>
              </a:tr>
              <a:tr h="3335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FFFFFF"/>
                          </a:solidFill>
                        </a:rPr>
                        <a:t>Total Misc: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b="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0" lang="en-US">
                          <a:solidFill>
                            <a:srgbClr val="FFFFFF"/>
                          </a:solidFill>
                        </a:rPr>
                        <a:t>38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149425" y="354905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Nexteer Scrap Part  List</a:t>
            </a:r>
          </a:p>
        </p:txBody>
      </p:sp>
      <p:graphicFrame>
        <p:nvGraphicFramePr>
          <p:cNvPr id="310" name="Shape 310"/>
          <p:cNvGraphicFramePr/>
          <p:nvPr/>
        </p:nvGraphicFramePr>
        <p:xfrm>
          <a:off x="149425" y="978010"/>
          <a:ext cx="3000000" cy="3000000"/>
        </p:xfrm>
        <a:graphic>
          <a:graphicData uri="http://schemas.openxmlformats.org/drawingml/2006/table">
            <a:tbl>
              <a:tblPr bandRow="1" firstRow="1" lastRow="1">
                <a:noFill/>
                <a:tableStyleId>{6D845476-82B7-4064-973E-7A64AC0CBBE2}</a:tableStyleId>
              </a:tblPr>
              <a:tblGrid>
                <a:gridCol w="4377800"/>
                <a:gridCol w="3177775"/>
                <a:gridCol w="1447675"/>
                <a:gridCol w="2772525"/>
              </a:tblGrid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 u="none" cap="none" strike="noStrike"/>
                        <a:t>Scrap Part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Part No.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Quantity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400"/>
                        <a:t>Use </a:t>
                      </a:r>
                    </a:p>
                  </a:txBody>
                  <a:tcPr marT="45725" marB="45725" marR="91450" marL="91450"/>
                </a:tc>
              </a:tr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Inter-Steering Shaft Assembly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38201993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I-Shaft between Steering Shaft</a:t>
                      </a:r>
                    </a:p>
                  </a:txBody>
                  <a:tcPr marT="45725" marB="45725" marR="91450" marL="91450"/>
                </a:tc>
              </a:tr>
              <a:tr h="45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*Steering Gear Yoke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38027516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45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*Universal Spider Joint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38218552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45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*Needle Bearing Assembly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28141425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/>
                </a:tc>
              </a:tr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Outer Left Hand Tie-rod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28296472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Steering-Tire Connection</a:t>
                      </a:r>
                    </a:p>
                  </a:txBody>
                  <a:tcPr marT="45725" marB="45725" marR="91450" marL="91450"/>
                </a:tc>
              </a:tr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Outer Right Hand Tie-rod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28296473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Steering-Tire Connection</a:t>
                      </a:r>
                    </a:p>
                  </a:txBody>
                  <a:tcPr marT="45725" marB="45725" marR="91450" marL="91450"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08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b="1" lang="en-US"/>
                        <a:t>Inner Tie-rod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38003666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2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Steering-Tire Connection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89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</a:rPr>
                        <a:t>Anti-Rotation Zip Ties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26101257</a:t>
                      </a:r>
                    </a:p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Entire Cart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71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>
                          <a:solidFill>
                            <a:srgbClr val="000000"/>
                          </a:solidFill>
                        </a:rPr>
                        <a:t>Tubular Steering Shaft Assembly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000000"/>
                          </a:solidFill>
                        </a:rPr>
                        <a:t>38200910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10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Chassis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4565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Total Misc: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rgbClr val="FFFFFF"/>
                          </a:solidFill>
                        </a:rPr>
                        <a:t>30</a:t>
                      </a: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400">
                        <a:solidFill>
                          <a:srgbClr val="FFFFFF"/>
                        </a:solidFill>
                      </a:endParaRPr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C020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Chassis</a:t>
            </a:r>
          </a:p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92926" y="1406130"/>
            <a:ext cx="473781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7168" lvl="0" marL="257168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frame itself is made from aluminum I-shaft tubing that are welded together.​</a:t>
            </a:r>
          </a:p>
          <a:p>
            <a:pPr indent="-257167" lvl="0" marL="257167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lang="en-US" sz="2000"/>
              <a:t>The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chassis is made from scraps from Nexteer</a:t>
            </a:r>
            <a:r>
              <a:rPr lang="en-US" sz="2000"/>
              <a:t> and is shaped somewhat like a racing go kart chassis.</a:t>
            </a:r>
          </a:p>
          <a:p>
            <a:pPr indent="-267327" lvl="0" marL="257167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10 gauge aluminum is used to cover the chassis.</a:t>
            </a:r>
          </a:p>
          <a:p>
            <a:pPr indent="-267327" lvl="0" marL="257167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The chassis is reinforced with ¼ inch 80-20 aluminum brackets.</a:t>
            </a:r>
          </a:p>
          <a:p>
            <a:pPr indent="-257167" lvl="0" marL="257167" marR="0" rtl="0" algn="l">
              <a:lnSpc>
                <a:spcPct val="110000"/>
              </a:lnSpc>
              <a:spcBef>
                <a:spcPts val="1867"/>
              </a:spcBef>
              <a:spcAft>
                <a:spcPts val="0"/>
              </a:spcAft>
              <a:buClr>
                <a:srgbClr val="DC0202"/>
              </a:buClr>
              <a:buSzPts val="2454"/>
              <a:buFont typeface="Noto Sans Symbols"/>
              <a:buNone/>
            </a:pPr>
            <a:r>
              <a:t/>
            </a:r>
            <a:endParaRPr b="0" i="0" sz="26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3600" y="933050"/>
            <a:ext cx="2157700" cy="287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2542" y="1078525"/>
            <a:ext cx="3641933" cy="273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Budget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10416209" y="1563757"/>
            <a:ext cx="1168200" cy="4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Font typeface="Noto Sans Symbols"/>
              <a:buNone/>
            </a:pPr>
            <a:r>
              <a:t/>
            </a:r>
            <a:endParaRPr b="0" i="0" sz="26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67" lvl="0" marL="257167" marR="0" rtl="0" algn="l">
              <a:lnSpc>
                <a:spcPct val="110000"/>
              </a:lnSpc>
              <a:spcBef>
                <a:spcPts val="1867"/>
              </a:spcBef>
              <a:spcAft>
                <a:spcPts val="0"/>
              </a:spcAft>
              <a:buClr>
                <a:srgbClr val="DC0202"/>
              </a:buClr>
              <a:buSzPts val="2454"/>
              <a:buFont typeface="Noto Sans Symbols"/>
              <a:buNone/>
            </a:pPr>
            <a:r>
              <a:t/>
            </a:r>
            <a:endParaRPr b="0" i="0" sz="266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7" name="Shape 317"/>
          <p:cNvGraphicFramePr/>
          <p:nvPr/>
        </p:nvGraphicFramePr>
        <p:xfrm>
          <a:off x="92765" y="1078528"/>
          <a:ext cx="3000000" cy="3000000"/>
        </p:xfrm>
        <a:graphic>
          <a:graphicData uri="http://schemas.openxmlformats.org/drawingml/2006/table">
            <a:tbl>
              <a:tblPr bandRow="1" firstRow="1" lastRow="1">
                <a:noFill/>
                <a:tableStyleId>{6D845476-82B7-4064-973E-7A64AC0CBBE2}</a:tableStyleId>
              </a:tblPr>
              <a:tblGrid>
                <a:gridCol w="1714000"/>
                <a:gridCol w="1714000"/>
                <a:gridCol w="1714000"/>
                <a:gridCol w="1714000"/>
                <a:gridCol w="1714000"/>
                <a:gridCol w="1714000"/>
                <a:gridCol w="1714000"/>
              </a:tblGrid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Date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Name/Description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Store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Cost per Item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Quantity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Total Cost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Budget Remaining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6/27/2017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Wheels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Harbor Freight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$7.99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($31.96)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$268.04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6/29/2017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Brake Set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Amazon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$30.99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($30.99)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$237.05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Fasteners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$5.19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($5.19)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$231.86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5/8-11x6 Hex Cap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$3.19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($6.38)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$225.48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5/16 1 in bushing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$2.55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($5.10)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$220.38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Bolt U 5/16 x 2 x 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$2.39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($4.78)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$215.60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9/16 - 12 x 4 Hex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$2.09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($4.18)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$211.42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5/8 1 in spacer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$2.05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($4.10)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$207.32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5/8 1 in spacer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Clark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$1.69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($3.38)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$203.94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5/8 - 11 nut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$0.52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($1.04)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$202.90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7/6/2017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9/16 - 12 nuts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Wohfeil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$0.43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($0.86)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$202.04</a:t>
                      </a:r>
                    </a:p>
                  </a:txBody>
                  <a:tcPr marT="45725" marB="45725" marR="91450" marL="91450"/>
                </a:tc>
              </a:tr>
              <a:tr h="1000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7/7/2017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40 tooth sprocket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Mcmaster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$39.08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($39.08)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$162.96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7/7/2017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27 tooth sprocket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Amazon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$18.07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($18.17)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$144.79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7/7/2017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#35 Chain, 10ft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Amazon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$16.99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($16.99)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$127.80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7/7/2017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Battery Box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Walmart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$9.64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($9.64)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$118.16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7/7/2017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9 tooth sprocket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Mcmaster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$9.01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($9.01)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$109.15</a:t>
                      </a:r>
                    </a:p>
                  </a:txBody>
                  <a:tcPr marT="45725" marB="45725" marR="91450" marL="91450"/>
                </a:tc>
              </a:tr>
              <a:tr h="3581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8/4/2017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Sprocket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Amazon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$9.51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($9.51)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$99.64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8/4/2017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Sprocket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Mcmaster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32.17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($32.17)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$67.47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8/4/2017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Wheels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Harbor Freight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7.99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4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($33.88)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$33.59</a:t>
                      </a:r>
                    </a:p>
                  </a:txBody>
                  <a:tcPr marT="45725" marB="45725" marR="91450" marL="91450"/>
                </a:tc>
              </a:tr>
              <a:tr h="2630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Total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200"/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200"/>
                        <a:t>33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/>
                        <a:t>$266.41</a:t>
                      </a:r>
                    </a:p>
                  </a:txBody>
                  <a:tcPr marT="45725" marB="45725" marR="91450" marL="91450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/>
                        <a:t>$33.59</a:t>
                      </a:r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692925" y="455280"/>
            <a:ext cx="69636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Gantt Chart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1896350" y="1671200"/>
            <a:ext cx="9688200" cy="406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101361" lvl="0" marL="257168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Capturewrhthwrth.PNG" id="325" name="Shape 3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375" y="1078375"/>
            <a:ext cx="7747300" cy="4801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eerhtrwhrth.PNG" id="326" name="Shape 3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375" y="1307525"/>
            <a:ext cx="2749000" cy="45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/>
          <p:nvPr>
            <p:ph type="ctrTitle"/>
          </p:nvPr>
        </p:nvSpPr>
        <p:spPr>
          <a:xfrm>
            <a:off x="1524000" y="1122363"/>
            <a:ext cx="9144000" cy="889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wrap="square" tIns="0">
            <a:noAutofit/>
          </a:bodyPr>
          <a:lstStyle/>
          <a:p>
            <a:pPr indent="0" lvl="0" marL="0" marR="0" rtl="0" algn="ctr">
              <a:lnSpc>
                <a:spcPct val="711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sp>
        <p:nvSpPr>
          <p:cNvPr id="332" name="Shape 332"/>
          <p:cNvSpPr txBox="1"/>
          <p:nvPr>
            <p:ph idx="1" type="subTitle"/>
          </p:nvPr>
        </p:nvSpPr>
        <p:spPr>
          <a:xfrm flipH="1">
            <a:off x="7728716" y="3291841"/>
            <a:ext cx="2985000" cy="19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3575" lIns="83975" rIns="33575" wrap="square" tIns="3357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C0C0C0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1680"/>
              </a:spcBef>
              <a:spcAft>
                <a:spcPts val="0"/>
              </a:spcAft>
              <a:buClr>
                <a:srgbClr val="C0C0C0"/>
              </a:buClr>
              <a:buFont typeface="Noto Sans Symbols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close up of a logo  Description generated with high confidence" id="333" name="Shape 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8467" y="2414711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Wheel </a:t>
            </a:r>
            <a:r>
              <a:rPr lang="en-US"/>
              <a:t>L</a:t>
            </a: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ayout Design</a:t>
            </a:r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92925" y="1406125"/>
            <a:ext cx="56664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7167" lvl="0" marL="25716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wheels are laid out in a rectangle, like a </a:t>
            </a:r>
            <a:r>
              <a:rPr lang="en-US" sz="2000"/>
              <a:t>racing go kart, with a front overhang for the drivers feet.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57167" lvl="0" marL="25716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US" sz="2000"/>
              <a:t> front wheels are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attached to the frame with aluminum U-joints to steer with added bolts, washers and nuts. ​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67327" lvl="0" marL="25716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The rear wheels are attached to the frame using the same U-joints from a columns assembly. A axle is inserted into one end of the for mounting the rear wheels.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67327" lvl="0" marL="257167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Both attachments are reinforced with 80-20 aluminum brackets.</a:t>
            </a: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2" name="Shape 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2675" y="3312375"/>
            <a:ext cx="3589325" cy="269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4">
            <a:alphaModFix/>
          </a:blip>
          <a:srcRect b="22943" l="0" r="0" t="17877"/>
          <a:stretch/>
        </p:blipFill>
        <p:spPr>
          <a:xfrm>
            <a:off x="6695024" y="870850"/>
            <a:ext cx="5496977" cy="244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</a:blip>
          <a:srcRect b="14604" l="5256" r="12479" t="30616"/>
          <a:stretch/>
        </p:blipFill>
        <p:spPr>
          <a:xfrm rot="5400000">
            <a:off x="6421525" y="3990675"/>
            <a:ext cx="2675825" cy="133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Tie Rods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92926" y="1406130"/>
            <a:ext cx="9007665" cy="4597105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 rods modified with ball joint rod ends on ball joint side.</a:t>
            </a:r>
          </a:p>
          <a:p>
            <a:pPr indent="-256540" lvl="0" marL="256540" rtl="0">
              <a:spcBef>
                <a:spcPts val="0"/>
              </a:spcBef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lang="en-US" sz="2000"/>
              <a:t>Bolt spans two steel plates welded to steering column. Bolt goes through ball joint rod ends.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1840"/>
              <a:buFont typeface="Noto Sans Symbols"/>
              <a:buChar char="▪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 rods connected to U-joint</a:t>
            </a:r>
            <a:r>
              <a:rPr lang="en-US" sz="2000"/>
              <a:t> hinges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front wheels </a:t>
            </a:r>
            <a:r>
              <a:rPr lang="en-US" sz="2000"/>
              <a:t>via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/>
              <a:t>welded plate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indent="-26670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Located above frame behind rear wheels</a:t>
            </a:r>
          </a:p>
          <a:p>
            <a:pPr indent="-266700" lvl="0" marL="256540" marR="0" rtl="0" algn="l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Clr>
                <a:srgbClr val="DC0202"/>
              </a:buClr>
              <a:buSzPts val="2000"/>
              <a:buFont typeface="Noto Sans Symbols"/>
              <a:buChar char="▪"/>
            </a:pPr>
            <a:r>
              <a:rPr lang="en-US" sz="2000"/>
              <a:t>Driver’s feet go over tie rods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Tie Rods Visuals</a:t>
            </a:r>
          </a:p>
        </p:txBody>
      </p:sp>
      <p:pic>
        <p:nvPicPr>
          <p:cNvPr descr="TieRodOverview.jpg"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1663" y="956075"/>
            <a:ext cx="7848679" cy="441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" name="Shape 87"/>
          <p:cNvCxnSpPr>
            <a:stCxn id="88" idx="3"/>
          </p:cNvCxnSpPr>
          <p:nvPr/>
        </p:nvCxnSpPr>
        <p:spPr>
          <a:xfrm>
            <a:off x="1557000" y="2792575"/>
            <a:ext cx="1732200" cy="339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9" name="Shape 89"/>
          <p:cNvCxnSpPr>
            <a:stCxn id="90" idx="0"/>
          </p:cNvCxnSpPr>
          <p:nvPr/>
        </p:nvCxnSpPr>
        <p:spPr>
          <a:xfrm flipH="1" rot="10800000">
            <a:off x="3308825" y="3551425"/>
            <a:ext cx="452700" cy="215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91" name="Shape 91"/>
          <p:cNvCxnSpPr>
            <a:stCxn id="92" idx="0"/>
          </p:cNvCxnSpPr>
          <p:nvPr/>
        </p:nvCxnSpPr>
        <p:spPr>
          <a:xfrm flipH="1" rot="10800000">
            <a:off x="6096000" y="3726475"/>
            <a:ext cx="167100" cy="178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8" name="Shape 88"/>
          <p:cNvSpPr txBox="1"/>
          <p:nvPr/>
        </p:nvSpPr>
        <p:spPr>
          <a:xfrm>
            <a:off x="0" y="2221825"/>
            <a:ext cx="1557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Ball Joint Rod End to attach to column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2171675" y="5703325"/>
            <a:ext cx="22743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Machined male to male thread adaptor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4915050" y="5510875"/>
            <a:ext cx="2361900" cy="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Modified Nexteer Tie rod</a:t>
            </a:r>
          </a:p>
        </p:txBody>
      </p:sp>
      <p:cxnSp>
        <p:nvCxnSpPr>
          <p:cNvPr id="93" name="Shape 93"/>
          <p:cNvCxnSpPr>
            <a:stCxn id="94" idx="1"/>
          </p:cNvCxnSpPr>
          <p:nvPr/>
        </p:nvCxnSpPr>
        <p:spPr>
          <a:xfrm rot="10800000">
            <a:off x="6263300" y="1329500"/>
            <a:ext cx="4163400" cy="860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4" name="Shape 94"/>
          <p:cNvSpPr txBox="1"/>
          <p:nvPr/>
        </p:nvSpPr>
        <p:spPr>
          <a:xfrm>
            <a:off x="10426700" y="1878500"/>
            <a:ext cx="16449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Feet go over tie rod to rest here</a:t>
            </a:r>
          </a:p>
        </p:txBody>
      </p:sp>
      <p:cxnSp>
        <p:nvCxnSpPr>
          <p:cNvPr id="95" name="Shape 95"/>
          <p:cNvCxnSpPr>
            <a:stCxn id="96" idx="1"/>
          </p:cNvCxnSpPr>
          <p:nvPr/>
        </p:nvCxnSpPr>
        <p:spPr>
          <a:xfrm rot="10800000">
            <a:off x="9324950" y="4233625"/>
            <a:ext cx="1145700" cy="570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96" name="Shape 96"/>
          <p:cNvSpPr txBox="1"/>
          <p:nvPr/>
        </p:nvSpPr>
        <p:spPr>
          <a:xfrm>
            <a:off x="10470650" y="4233775"/>
            <a:ext cx="1557000" cy="11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Tie rod connects to front corner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Design: Front Corners</a:t>
            </a:r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92926" y="1406130"/>
            <a:ext cx="1089153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397954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67"/>
              <a:buFont typeface="Arial"/>
              <a:buChar char="▪"/>
            </a:pPr>
            <a:r>
              <a:rPr lang="en-US"/>
              <a:t>Two U-joint hinges used for revolute joint.</a:t>
            </a:r>
          </a:p>
          <a:p>
            <a:pPr indent="-38440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54"/>
              <a:buChar char="▪"/>
            </a:pPr>
            <a:r>
              <a:rPr lang="en-US"/>
              <a:t>Bolt connects both in line.</a:t>
            </a:r>
          </a:p>
          <a:p>
            <a:pPr indent="-38440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54"/>
              <a:buChar char="▪"/>
            </a:pPr>
            <a:r>
              <a:rPr lang="en-US"/>
              <a:t>1st U-joint hinge welded to frame on flat side.</a:t>
            </a:r>
          </a:p>
          <a:p>
            <a:pPr indent="-38440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54"/>
              <a:buChar char="▪"/>
            </a:pPr>
            <a:r>
              <a:rPr lang="en-US"/>
              <a:t>2nd U-joint hinge has ⅝” bolt through middle, connecting to wheel.</a:t>
            </a:r>
          </a:p>
          <a:p>
            <a:pPr indent="-384406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54"/>
              <a:buChar char="▪"/>
            </a:pPr>
            <a:r>
              <a:rPr lang="en-US"/>
              <a:t>Aluminum plate with holes for tie rod welded to 2nd U-joint hinge.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171050" y="455275"/>
            <a:ext cx="7868700" cy="6231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Steering Design: Front Corners Visuals</a:t>
            </a:r>
          </a:p>
        </p:txBody>
      </p:sp>
      <p:pic>
        <p:nvPicPr>
          <p:cNvPr descr="Corners.jpg"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0777"/>
            <a:ext cx="6099104" cy="34307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eRodBracket.jpg" id="110" name="Shape 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3175" y="1230775"/>
            <a:ext cx="5928832" cy="33349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Shape 111"/>
          <p:cNvCxnSpPr>
            <a:stCxn id="112" idx="0"/>
          </p:cNvCxnSpPr>
          <p:nvPr/>
        </p:nvCxnSpPr>
        <p:spPr>
          <a:xfrm flipH="1" rot="10800000">
            <a:off x="3140350" y="2589125"/>
            <a:ext cx="253800" cy="222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>
            <a:stCxn id="114" idx="0"/>
          </p:cNvCxnSpPr>
          <p:nvPr/>
        </p:nvCxnSpPr>
        <p:spPr>
          <a:xfrm flipH="1" rot="10800000">
            <a:off x="892300" y="2679425"/>
            <a:ext cx="262500" cy="213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>
            <a:stCxn id="116" idx="0"/>
          </p:cNvCxnSpPr>
          <p:nvPr/>
        </p:nvCxnSpPr>
        <p:spPr>
          <a:xfrm rot="10800000">
            <a:off x="4303725" y="2029325"/>
            <a:ext cx="2075700" cy="327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7" name="Shape 117"/>
          <p:cNvCxnSpPr>
            <a:stCxn id="118" idx="0"/>
          </p:cNvCxnSpPr>
          <p:nvPr/>
        </p:nvCxnSpPr>
        <p:spPr>
          <a:xfrm flipH="1" rot="10800000">
            <a:off x="8765625" y="2361875"/>
            <a:ext cx="611700" cy="258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>
            <a:stCxn id="120" idx="0"/>
          </p:cNvCxnSpPr>
          <p:nvPr/>
        </p:nvCxnSpPr>
        <p:spPr>
          <a:xfrm rot="10800000">
            <a:off x="10339700" y="2256875"/>
            <a:ext cx="542100" cy="2939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4" name="Shape 114"/>
          <p:cNvSpPr txBox="1"/>
          <p:nvPr/>
        </p:nvSpPr>
        <p:spPr>
          <a:xfrm>
            <a:off x="100" y="4813925"/>
            <a:ext cx="1784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U-joint hinge welded to frame</a:t>
            </a:r>
          </a:p>
        </p:txBody>
      </p:sp>
      <p:cxnSp>
        <p:nvCxnSpPr>
          <p:cNvPr id="121" name="Shape 121"/>
          <p:cNvCxnSpPr>
            <a:stCxn id="122" idx="0"/>
          </p:cNvCxnSpPr>
          <p:nvPr/>
        </p:nvCxnSpPr>
        <p:spPr>
          <a:xfrm flipH="1" rot="10800000">
            <a:off x="1784600" y="2181125"/>
            <a:ext cx="804900" cy="3542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2" name="Shape 122"/>
          <p:cNvSpPr txBox="1"/>
          <p:nvPr/>
        </p:nvSpPr>
        <p:spPr>
          <a:xfrm>
            <a:off x="839900" y="5723825"/>
            <a:ext cx="18894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Extra reinforcement</a:t>
            </a:r>
          </a:p>
        </p:txBody>
      </p:sp>
      <p:sp>
        <p:nvSpPr>
          <p:cNvPr id="112" name="Shape 112"/>
          <p:cNvSpPr txBox="1"/>
          <p:nvPr/>
        </p:nvSpPr>
        <p:spPr>
          <a:xfrm>
            <a:off x="2291800" y="4813925"/>
            <a:ext cx="1697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Bolt through U-joint hinges forms revolute joint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5102325" y="5303825"/>
            <a:ext cx="25542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Bracket welded to U-joint hinge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7917075" y="4943075"/>
            <a:ext cx="169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Multiple holes for adjustability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9937100" y="5195975"/>
            <a:ext cx="18894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Tie rod end attaches as pictured</a:t>
            </a:r>
          </a:p>
        </p:txBody>
      </p:sp>
      <p:cxnSp>
        <p:nvCxnSpPr>
          <p:cNvPr id="123" name="Shape 123"/>
          <p:cNvCxnSpPr>
            <a:stCxn id="124" idx="0"/>
          </p:cNvCxnSpPr>
          <p:nvPr/>
        </p:nvCxnSpPr>
        <p:spPr>
          <a:xfrm rot="10800000">
            <a:off x="4041375" y="2571725"/>
            <a:ext cx="317400" cy="3146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4" name="Shape 124"/>
          <p:cNvSpPr txBox="1"/>
          <p:nvPr/>
        </p:nvSpPr>
        <p:spPr>
          <a:xfrm>
            <a:off x="3615225" y="5718425"/>
            <a:ext cx="148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-US"/>
              <a:t>⅝” bolt goes through wheel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692925" y="455280"/>
            <a:ext cx="6963651" cy="623248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rIns="51425" wrap="square" tIns="25700">
            <a:noAutofit/>
          </a:bodyPr>
          <a:lstStyle/>
          <a:p>
            <a:pPr indent="0" lvl="0" marL="0" marR="0" rtl="0" algn="l">
              <a:lnSpc>
                <a:spcPct val="1067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Steering Design – Steering Column</a:t>
            </a:r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92926" y="1406130"/>
            <a:ext cx="10891535" cy="4329847"/>
          </a:xfrm>
          <a:prstGeom prst="rect">
            <a:avLst/>
          </a:prstGeom>
          <a:noFill/>
          <a:ln>
            <a:noFill/>
          </a:ln>
        </p:spPr>
        <p:txBody>
          <a:bodyPr anchorCtr="0" anchor="t" bIns="25700" lIns="51425" rIns="51425" wrap="square" tIns="25700">
            <a:noAutofit/>
          </a:bodyPr>
          <a:lstStyle/>
          <a:p>
            <a:pPr indent="-256540" lvl="0" marL="25654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Consists of aluminum steering column piece welded to aluminum and steel U-joint welded to steel steering column piece.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Steering wheel bolts onto top of column.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Steel steering column piece bolts onto frame with U-bolts.</a:t>
            </a:r>
          </a:p>
          <a:p>
            <a:pPr indent="-256540" lvl="0" marL="256540" marR="0" rtl="0" algn="l">
              <a:lnSpc>
                <a:spcPct val="110000"/>
              </a:lnSpc>
              <a:spcBef>
                <a:spcPts val="1855"/>
              </a:spcBef>
              <a:spcAft>
                <a:spcPts val="0"/>
              </a:spcAft>
              <a:buClr>
                <a:srgbClr val="DC0202"/>
              </a:buClr>
              <a:buSzPts val="2438"/>
              <a:buFont typeface="Noto Sans Symbols"/>
              <a:buChar char="▪"/>
            </a:pPr>
            <a:r>
              <a:rPr b="0" i="0" lang="en-US" sz="265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bolts go through frame to stop steel steering column piece from rotating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017 Nexteer Capabilities Theme 05102017_HS">
  <a:themeElements>
    <a:clrScheme name="Custom 1">
      <a:dk1>
        <a:srgbClr val="0C0C0C"/>
      </a:dk1>
      <a:lt1>
        <a:srgbClr val="FFFFFF"/>
      </a:lt1>
      <a:dk2>
        <a:srgbClr val="3F3F3F"/>
      </a:dk2>
      <a:lt2>
        <a:srgbClr val="FFFFFF"/>
      </a:lt2>
      <a:accent1>
        <a:srgbClr val="DE0202"/>
      </a:accent1>
      <a:accent2>
        <a:srgbClr val="910101"/>
      </a:accent2>
      <a:accent3>
        <a:srgbClr val="494949"/>
      </a:accent3>
      <a:accent4>
        <a:srgbClr val="979797"/>
      </a:accent4>
      <a:accent5>
        <a:srgbClr val="D3D3D3"/>
      </a:accent5>
      <a:accent6>
        <a:srgbClr val="FFFFFF"/>
      </a:accent6>
      <a:hlink>
        <a:srgbClr val="DE0202"/>
      </a:hlink>
      <a:folHlink>
        <a:srgbClr val="71717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